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  <p:sldMasterId id="2147483923" r:id="rId2"/>
    <p:sldMasterId id="2147483935" r:id="rId3"/>
    <p:sldMasterId id="2147483947" r:id="rId4"/>
    <p:sldMasterId id="2147483959" r:id="rId5"/>
    <p:sldMasterId id="2147483971" r:id="rId6"/>
    <p:sldMasterId id="2147483983" r:id="rId7"/>
    <p:sldMasterId id="2147483995" r:id="rId8"/>
    <p:sldMasterId id="2147484007" r:id="rId9"/>
  </p:sldMasterIdLst>
  <p:notesMasterIdLst>
    <p:notesMasterId r:id="rId86"/>
  </p:notesMasterIdLst>
  <p:handoutMasterIdLst>
    <p:handoutMasterId r:id="rId87"/>
  </p:handoutMasterIdLst>
  <p:sldIdLst>
    <p:sldId id="355" r:id="rId10"/>
    <p:sldId id="257" r:id="rId11"/>
    <p:sldId id="258" r:id="rId12"/>
    <p:sldId id="259" r:id="rId13"/>
    <p:sldId id="354" r:id="rId14"/>
    <p:sldId id="260" r:id="rId15"/>
    <p:sldId id="262" r:id="rId16"/>
    <p:sldId id="263" r:id="rId17"/>
    <p:sldId id="261" r:id="rId18"/>
    <p:sldId id="356" r:id="rId19"/>
    <p:sldId id="265" r:id="rId20"/>
    <p:sldId id="264" r:id="rId21"/>
    <p:sldId id="266" r:id="rId22"/>
    <p:sldId id="267" r:id="rId23"/>
    <p:sldId id="268" r:id="rId24"/>
    <p:sldId id="270" r:id="rId25"/>
    <p:sldId id="272" r:id="rId26"/>
    <p:sldId id="273" r:id="rId27"/>
    <p:sldId id="274" r:id="rId28"/>
    <p:sldId id="271" r:id="rId29"/>
    <p:sldId id="275" r:id="rId30"/>
    <p:sldId id="326" r:id="rId31"/>
    <p:sldId id="276" r:id="rId32"/>
    <p:sldId id="301" r:id="rId33"/>
    <p:sldId id="328" r:id="rId34"/>
    <p:sldId id="331" r:id="rId35"/>
    <p:sldId id="329" r:id="rId36"/>
    <p:sldId id="277" r:id="rId37"/>
    <p:sldId id="278" r:id="rId38"/>
    <p:sldId id="282" r:id="rId39"/>
    <p:sldId id="280" r:id="rId40"/>
    <p:sldId id="279" r:id="rId41"/>
    <p:sldId id="281" r:id="rId42"/>
    <p:sldId id="286" r:id="rId43"/>
    <p:sldId id="322" r:id="rId44"/>
    <p:sldId id="287" r:id="rId45"/>
    <p:sldId id="288" r:id="rId46"/>
    <p:sldId id="289" r:id="rId47"/>
    <p:sldId id="323" r:id="rId48"/>
    <p:sldId id="290" r:id="rId49"/>
    <p:sldId id="298" r:id="rId50"/>
    <p:sldId id="295" r:id="rId51"/>
    <p:sldId id="294" r:id="rId52"/>
    <p:sldId id="293" r:id="rId53"/>
    <p:sldId id="300" r:id="rId54"/>
    <p:sldId id="291" r:id="rId55"/>
    <p:sldId id="292" r:id="rId56"/>
    <p:sldId id="297" r:id="rId57"/>
    <p:sldId id="296" r:id="rId58"/>
    <p:sldId id="299" r:id="rId59"/>
    <p:sldId id="327" r:id="rId60"/>
    <p:sldId id="324" r:id="rId61"/>
    <p:sldId id="302" r:id="rId62"/>
    <p:sldId id="303" r:id="rId63"/>
    <p:sldId id="305" r:id="rId64"/>
    <p:sldId id="285" r:id="rId65"/>
    <p:sldId id="330" r:id="rId66"/>
    <p:sldId id="306" r:id="rId67"/>
    <p:sldId id="325" r:id="rId68"/>
    <p:sldId id="307" r:id="rId69"/>
    <p:sldId id="309" r:id="rId70"/>
    <p:sldId id="308" r:id="rId71"/>
    <p:sldId id="283" r:id="rId72"/>
    <p:sldId id="284" r:id="rId73"/>
    <p:sldId id="310" r:id="rId74"/>
    <p:sldId id="313" r:id="rId75"/>
    <p:sldId id="311" r:id="rId76"/>
    <p:sldId id="312" r:id="rId77"/>
    <p:sldId id="316" r:id="rId78"/>
    <p:sldId id="314" r:id="rId79"/>
    <p:sldId id="315" r:id="rId80"/>
    <p:sldId id="317" r:id="rId81"/>
    <p:sldId id="318" r:id="rId82"/>
    <p:sldId id="319" r:id="rId83"/>
    <p:sldId id="350" r:id="rId84"/>
    <p:sldId id="353" r:id="rId85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4D1"/>
    <a:srgbClr val="C8BC24"/>
    <a:srgbClr val="9D3D3F"/>
    <a:srgbClr val="D83346"/>
    <a:srgbClr val="DDD100"/>
    <a:srgbClr val="093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8" autoAdjust="0"/>
    <p:restoredTop sz="97849" autoAdjust="0"/>
  </p:normalViewPr>
  <p:slideViewPr>
    <p:cSldViewPr snapToGrid="0" snapToObjects="1">
      <p:cViewPr>
        <p:scale>
          <a:sx n="196" d="100"/>
          <a:sy n="196" d="100"/>
        </p:scale>
        <p:origin x="-80" y="3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slide" Target="slides/slide66.xml"/><Relationship Id="rId76" Type="http://schemas.openxmlformats.org/officeDocument/2006/relationships/slide" Target="slides/slide67.xml"/><Relationship Id="rId77" Type="http://schemas.openxmlformats.org/officeDocument/2006/relationships/slide" Target="slides/slide68.xml"/><Relationship Id="rId78" Type="http://schemas.openxmlformats.org/officeDocument/2006/relationships/slide" Target="slides/slide69.xml"/><Relationship Id="rId79" Type="http://schemas.openxmlformats.org/officeDocument/2006/relationships/slide" Target="slides/slide70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82" Type="http://schemas.openxmlformats.org/officeDocument/2006/relationships/slide" Target="slides/slide73.xml"/><Relationship Id="rId83" Type="http://schemas.openxmlformats.org/officeDocument/2006/relationships/slide" Target="slides/slide74.xml"/><Relationship Id="rId84" Type="http://schemas.openxmlformats.org/officeDocument/2006/relationships/slide" Target="slides/slide75.xml"/><Relationship Id="rId85" Type="http://schemas.openxmlformats.org/officeDocument/2006/relationships/slide" Target="slides/slide76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view3D>
      <c:rotX val="15"/>
      <c:hPercent val="51"/>
      <c:rotY val="20"/>
      <c:depthPercent val="10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0620300751879699"/>
          <c:y val="0.0938628158844766"/>
          <c:w val="0.922932330827067"/>
          <c:h val="0.754512635379061"/>
        </c:manualLayout>
      </c:layout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Hosts</c:v>
                </c:pt>
              </c:strCache>
            </c:strRef>
          </c:tx>
          <c:cat>
            <c:numRef>
              <c:f>Sheet1!$A$2:$A$59</c:f>
              <c:numCache>
                <c:formatCode>mmm\-yy</c:formatCode>
                <c:ptCount val="58"/>
                <c:pt idx="0">
                  <c:v>28337.0</c:v>
                </c:pt>
                <c:pt idx="1">
                  <c:v>28610.0</c:v>
                </c:pt>
                <c:pt idx="2">
                  <c:v>29067.0</c:v>
                </c:pt>
                <c:pt idx="3">
                  <c:v>29494.0</c:v>
                </c:pt>
                <c:pt idx="4">
                  <c:v>29859.0</c:v>
                </c:pt>
                <c:pt idx="5">
                  <c:v>29982.0</c:v>
                </c:pt>
                <c:pt idx="6">
                  <c:v>30255.0</c:v>
                </c:pt>
                <c:pt idx="7">
                  <c:v>30650.0</c:v>
                </c:pt>
                <c:pt idx="8">
                  <c:v>30863.0</c:v>
                </c:pt>
                <c:pt idx="9">
                  <c:v>30955.0</c:v>
                </c:pt>
                <c:pt idx="10">
                  <c:v>31047.0</c:v>
                </c:pt>
                <c:pt idx="11">
                  <c:v>31228.0</c:v>
                </c:pt>
                <c:pt idx="12">
                  <c:v>31320.0</c:v>
                </c:pt>
                <c:pt idx="13">
                  <c:v>31685.0</c:v>
                </c:pt>
                <c:pt idx="14">
                  <c:v>31777.0</c:v>
                </c:pt>
                <c:pt idx="15">
                  <c:v>31958.0</c:v>
                </c:pt>
                <c:pt idx="16">
                  <c:v>32050.0</c:v>
                </c:pt>
                <c:pt idx="17">
                  <c:v>32142.0</c:v>
                </c:pt>
                <c:pt idx="18">
                  <c:v>32233.0</c:v>
                </c:pt>
                <c:pt idx="19">
                  <c:v>32324.0</c:v>
                </c:pt>
                <c:pt idx="20">
                  <c:v>32416.0</c:v>
                </c:pt>
                <c:pt idx="21">
                  <c:v>32508.0</c:v>
                </c:pt>
                <c:pt idx="22">
                  <c:v>32598.0</c:v>
                </c:pt>
                <c:pt idx="23">
                  <c:v>32689.0</c:v>
                </c:pt>
                <c:pt idx="24">
                  <c:v>32781.0</c:v>
                </c:pt>
                <c:pt idx="25">
                  <c:v>32873.0</c:v>
                </c:pt>
                <c:pt idx="26">
                  <c:v>33054.0</c:v>
                </c:pt>
                <c:pt idx="27">
                  <c:v>33146.0</c:v>
                </c:pt>
                <c:pt idx="28">
                  <c:v>33238.0</c:v>
                </c:pt>
                <c:pt idx="29">
                  <c:v>33419.0</c:v>
                </c:pt>
                <c:pt idx="30">
                  <c:v>33603.0</c:v>
                </c:pt>
                <c:pt idx="31">
                  <c:v>33785.0</c:v>
                </c:pt>
                <c:pt idx="32">
                  <c:v>33969.0</c:v>
                </c:pt>
                <c:pt idx="33">
                  <c:v>34150.0</c:v>
                </c:pt>
                <c:pt idx="34">
                  <c:v>34334.0</c:v>
                </c:pt>
                <c:pt idx="35">
                  <c:v>34515.0</c:v>
                </c:pt>
                <c:pt idx="36">
                  <c:v>34699.0</c:v>
                </c:pt>
                <c:pt idx="37">
                  <c:v>34880.0</c:v>
                </c:pt>
                <c:pt idx="38">
                  <c:v>35064.0</c:v>
                </c:pt>
                <c:pt idx="39">
                  <c:v>35246.0</c:v>
                </c:pt>
                <c:pt idx="40">
                  <c:v>35430.0</c:v>
                </c:pt>
                <c:pt idx="41">
                  <c:v>35611.0</c:v>
                </c:pt>
                <c:pt idx="42">
                  <c:v>35795.0</c:v>
                </c:pt>
                <c:pt idx="43">
                  <c:v>35976.0</c:v>
                </c:pt>
                <c:pt idx="44">
                  <c:v>36160.0</c:v>
                </c:pt>
                <c:pt idx="45">
                  <c:v>36525.0</c:v>
                </c:pt>
                <c:pt idx="46">
                  <c:v>36707.0</c:v>
                </c:pt>
                <c:pt idx="47">
                  <c:v>36891.0</c:v>
                </c:pt>
                <c:pt idx="48">
                  <c:v>37072.0</c:v>
                </c:pt>
                <c:pt idx="49">
                  <c:v>37256.0</c:v>
                </c:pt>
                <c:pt idx="50">
                  <c:v>37437.0</c:v>
                </c:pt>
                <c:pt idx="51">
                  <c:v>37621.0</c:v>
                </c:pt>
                <c:pt idx="52">
                  <c:v>37802.0</c:v>
                </c:pt>
                <c:pt idx="53">
                  <c:v>37986.0</c:v>
                </c:pt>
                <c:pt idx="54">
                  <c:v>38168.0</c:v>
                </c:pt>
                <c:pt idx="55">
                  <c:v>38352.0</c:v>
                </c:pt>
                <c:pt idx="56">
                  <c:v>38533.0</c:v>
                </c:pt>
              </c:numCache>
            </c:numRef>
          </c:cat>
          <c:val>
            <c:numRef>
              <c:f>Sheet1!$B$2:$B$59</c:f>
              <c:numCache>
                <c:formatCode>General</c:formatCode>
                <c:ptCount val="58"/>
                <c:pt idx="0">
                  <c:v>426.0</c:v>
                </c:pt>
                <c:pt idx="1">
                  <c:v>470.0</c:v>
                </c:pt>
                <c:pt idx="2">
                  <c:v>1124.0</c:v>
                </c:pt>
                <c:pt idx="3">
                  <c:v>2048.0</c:v>
                </c:pt>
                <c:pt idx="4">
                  <c:v>3922.0</c:v>
                </c:pt>
                <c:pt idx="5">
                  <c:v>4616.0</c:v>
                </c:pt>
                <c:pt idx="6">
                  <c:v>10178.0</c:v>
                </c:pt>
                <c:pt idx="7">
                  <c:v>56348.0</c:v>
                </c:pt>
                <c:pt idx="8">
                  <c:v>66000.0</c:v>
                </c:pt>
                <c:pt idx="9">
                  <c:v>112000.0</c:v>
                </c:pt>
                <c:pt idx="10">
                  <c:v>160000.0</c:v>
                </c:pt>
                <c:pt idx="11">
                  <c:v>260000.0</c:v>
                </c:pt>
                <c:pt idx="12">
                  <c:v>318000.0</c:v>
                </c:pt>
                <c:pt idx="13">
                  <c:v>626000.0</c:v>
                </c:pt>
                <c:pt idx="14">
                  <c:v>752000.0</c:v>
                </c:pt>
                <c:pt idx="15">
                  <c:v>1.07E6</c:v>
                </c:pt>
                <c:pt idx="16">
                  <c:v>1.234E6</c:v>
                </c:pt>
                <c:pt idx="17">
                  <c:v>1.454E6</c:v>
                </c:pt>
                <c:pt idx="18">
                  <c:v>1.78E6</c:v>
                </c:pt>
                <c:pt idx="19">
                  <c:v>1.984E6</c:v>
                </c:pt>
                <c:pt idx="20">
                  <c:v>2.272E6</c:v>
                </c:pt>
                <c:pt idx="21">
                  <c:v>2.626E6</c:v>
                </c:pt>
                <c:pt idx="22">
                  <c:v>2.972E6</c:v>
                </c:pt>
                <c:pt idx="23">
                  <c:v>3.552E6</c:v>
                </c:pt>
                <c:pt idx="24">
                  <c:v>4.112E6</c:v>
                </c:pt>
                <c:pt idx="25">
                  <c:v>4.434E6</c:v>
                </c:pt>
                <c:pt idx="26">
                  <c:v>6.424E6</c:v>
                </c:pt>
                <c:pt idx="27">
                  <c:v>7.728E6</c:v>
                </c:pt>
                <c:pt idx="28">
                  <c:v>9.704E6</c:v>
                </c:pt>
                <c:pt idx="29">
                  <c:v>1.3284E7</c:v>
                </c:pt>
                <c:pt idx="30">
                  <c:v>1.8944E7</c:v>
                </c:pt>
                <c:pt idx="31">
                  <c:v>2.5762E7</c:v>
                </c:pt>
                <c:pt idx="32">
                  <c:v>3.2292E7</c:v>
                </c:pt>
                <c:pt idx="33">
                  <c:v>3.908E7</c:v>
                </c:pt>
                <c:pt idx="34">
                  <c:v>5.934E7</c:v>
                </c:pt>
                <c:pt idx="35">
                  <c:v>7.3478E7</c:v>
                </c:pt>
                <c:pt idx="36">
                  <c:v>8.646E7</c:v>
                </c:pt>
                <c:pt idx="37">
                  <c:v>1.12436E8</c:v>
                </c:pt>
                <c:pt idx="38">
                  <c:v>1.44796184E8</c:v>
                </c:pt>
                <c:pt idx="39">
                  <c:v>1.8609557E8</c:v>
                </c:pt>
                <c:pt idx="40">
                  <c:v>2.19148858E8</c:v>
                </c:pt>
                <c:pt idx="41">
                  <c:v>2.51776394E8</c:v>
                </c:pt>
                <c:pt idx="42">
                  <c:v>2.94689446E8</c:v>
                </c:pt>
                <c:pt idx="43">
                  <c:v>3.24256986E8</c:v>
                </c:pt>
                <c:pt idx="44">
                  <c:v>3.43276594E8</c:v>
                </c:pt>
                <c:pt idx="45">
                  <c:v>4.66202962E8</c:v>
                </c:pt>
                <c:pt idx="46">
                  <c:v>5.70278214E8</c:v>
                </c:pt>
                <c:pt idx="47">
                  <c:v>6.35292168E8</c:v>
                </c:pt>
                <c:pt idx="48">
                  <c:v>7.06568374E8</c:v>
                </c:pt>
                <c:pt idx="49">
                  <c:v>7.89983218E8</c:v>
                </c:pt>
                <c:pt idx="50">
                  <c:v>8.78572728E8</c:v>
                </c:pt>
                <c:pt idx="51">
                  <c:v>8.66386398E8</c:v>
                </c:pt>
                <c:pt idx="52">
                  <c:v>9.79548538E8</c:v>
                </c:pt>
                <c:pt idx="53">
                  <c:v>1.08335472E9</c:v>
                </c:pt>
                <c:pt idx="54">
                  <c:v>1.141875556E9</c:v>
                </c:pt>
                <c:pt idx="55">
                  <c:v>1.250452912E9</c:v>
                </c:pt>
                <c:pt idx="56">
                  <c:v>1.362129122E9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Depth val="0"/>
        <c:axId val="-2140644120"/>
        <c:axId val="-2140195224"/>
        <c:axId val="-2140213352"/>
      </c:line3DChart>
      <c:catAx>
        <c:axId val="-2140644120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low"/>
        <c:txPr>
          <a:bodyPr rot="-3600000" vert="horz"/>
          <a:lstStyle/>
          <a:p>
            <a:pPr>
              <a:defRPr/>
            </a:pPr>
            <a:endParaRPr lang="fr-FR"/>
          </a:p>
        </c:txPr>
        <c:crossAx val="-2140195224"/>
        <c:crosses val="autoZero"/>
        <c:auto val="0"/>
        <c:lblAlgn val="ctr"/>
        <c:lblOffset val="100"/>
        <c:tickLblSkip val="2"/>
        <c:tickMarkSkip val="1"/>
        <c:noMultiLvlLbl val="0"/>
      </c:catAx>
      <c:valAx>
        <c:axId val="-21401952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fr-FR"/>
          </a:p>
        </c:txPr>
        <c:crossAx val="-2140644120"/>
        <c:crosses val="autoZero"/>
        <c:crossBetween val="between"/>
        <c:dispUnits>
          <c:builtInUnit val="millions"/>
          <c:dispUnitsLbl>
            <c:layout>
              <c:manualLayout>
                <c:xMode val="edge"/>
                <c:yMode val="edge"/>
                <c:x val="0.0263157894736842"/>
                <c:y val="0.176895306859206"/>
              </c:manualLayout>
            </c:layout>
            <c:txPr>
              <a:bodyPr rot="0" vert="horz"/>
              <a:lstStyle/>
              <a:p>
                <a:pPr>
                  <a:defRPr/>
                </a:pPr>
                <a:endParaRPr lang="fr-FR"/>
              </a:p>
            </c:txPr>
          </c:dispUnitsLbl>
        </c:dispUnits>
      </c:valAx>
      <c:serAx>
        <c:axId val="-2140213352"/>
        <c:scaling>
          <c:orientation val="minMax"/>
        </c:scaling>
        <c:delete val="1"/>
        <c:axPos val="b"/>
        <c:majorTickMark val="out"/>
        <c:minorTickMark val="none"/>
        <c:tickLblPos val="none"/>
        <c:crossAx val="-2140195224"/>
        <c:crosses val="autoZero"/>
      </c:ser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371E2-2445-8C46-9989-B604B21A61B6}" type="datetimeFigureOut">
              <a:rPr lang="fr-FR" smtClean="0"/>
              <a:pPr/>
              <a:t>29/11/13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6D227-3034-394B-AF85-88C5979BD8D4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6970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435A1-2817-9641-8E81-C2F25B22C63F}" type="datetimeFigureOut">
              <a:rPr lang="fr-FR" smtClean="0"/>
              <a:pPr/>
              <a:t>29/11/13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2A3BB-C817-B84C-9557-E7C69A8FFD3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72227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624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En juin 2012, IBM reprend la tête du top 500 computers avec Sequoia, un superordinateur de 16,32 </a:t>
            </a:r>
            <a:r>
              <a:rPr lang="fr-FR" dirty="0" err="1" smtClean="0"/>
              <a:t>pétaFLOPS</a:t>
            </a:r>
            <a:endParaRPr lang="fr-FR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Aussi appelé </a:t>
            </a:r>
            <a:r>
              <a:rPr lang="fr-FR" dirty="0" err="1" smtClean="0"/>
              <a:t>Milky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r>
              <a:rPr lang="fr-FR" dirty="0" smtClean="0"/>
              <a:t> 2 — 1</a:t>
            </a:r>
            <a:r>
              <a:rPr lang="fr-FR" baseline="30000" dirty="0" smtClean="0"/>
              <a:t>er</a:t>
            </a:r>
            <a:r>
              <a:rPr lang="fr-FR" dirty="0" smtClean="0"/>
              <a:t> </a:t>
            </a:r>
            <a:r>
              <a:rPr lang="fr-FR" dirty="0" err="1" smtClean="0"/>
              <a:t>ordniateur</a:t>
            </a:r>
            <a:r>
              <a:rPr lang="fr-FR" dirty="0" smtClean="0"/>
              <a:t> chinois en </a:t>
            </a:r>
            <a:r>
              <a:rPr lang="fr-FR" dirty="0" err="1" smtClean="0"/>
              <a:t>tete</a:t>
            </a:r>
            <a:r>
              <a:rPr lang="fr-FR" dirty="0" smtClean="0"/>
              <a:t> du top 500</a:t>
            </a:r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barre de l'</a:t>
            </a:r>
            <a:r>
              <a:rPr lang="fr-FR" dirty="0" err="1" smtClean="0"/>
              <a:t>exaFLOPS</a:t>
            </a:r>
            <a:r>
              <a:rPr lang="fr-FR" dirty="0" smtClean="0"/>
              <a:t> (10^18 FLOPS) est prévue pour être franchie en 2019.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624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Années 1990</a:t>
            </a:r>
            <a:r>
              <a:rPr lang="fr-FR" baseline="0" dirty="0" smtClean="0"/>
              <a:t>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Nb utilisateur a doublé</a:t>
            </a:r>
            <a:r>
              <a:rPr lang="fr-FR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entre 2005 et 2010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5633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Bataille commence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A9C7F-5067-FF4B-A0B8-078818913D18}" type="slidenum">
              <a:rPr lang="fr-FR" smtClean="0"/>
              <a:pPr/>
              <a:t>33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Facebook : qui sait où sont </a:t>
            </a:r>
            <a:r>
              <a:rPr lang="fr-FR" dirty="0" err="1" smtClean="0"/>
              <a:t>stoqués</a:t>
            </a:r>
            <a:r>
              <a:rPr lang="fr-FR" dirty="0" smtClean="0"/>
              <a:t> ses photos</a:t>
            </a:r>
            <a:r>
              <a:rPr lang="fr-FR" baseline="0" dirty="0" smtClean="0"/>
              <a:t>, ses humeurs du jour et les infos de son profil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34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43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Bell </a:t>
            </a:r>
            <a:r>
              <a:rPr lang="fr-FR" dirty="0" err="1" smtClean="0"/>
              <a:t>labs</a:t>
            </a:r>
            <a:r>
              <a:rPr lang="fr-FR" dirty="0" smtClean="0"/>
              <a:t> crée le premier transistor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</a:t>
            </a:r>
            <a:r>
              <a:rPr lang="fr-F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</a:t>
            </a:r>
            <a:r>
              <a:rPr lang="fr-FR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Extraterrestrial</a:t>
            </a:r>
            <a:r>
              <a:rPr lang="fr-FR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Intelligence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48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49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 peut communiquer</a:t>
            </a:r>
            <a:r>
              <a:rPr lang="fr-FR" baseline="0" dirty="0" smtClean="0"/>
              <a:t> avec  B, C et E mais pas avec 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54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Pair-a pair : difficile</a:t>
            </a:r>
            <a:r>
              <a:rPr lang="fr-FR" baseline="0" dirty="0" smtClean="0"/>
              <a:t> a détecter car pas de serveur central. On va directement se servir chez le voisin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56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 peut communiquer</a:t>
            </a:r>
            <a:r>
              <a:rPr lang="fr-FR" baseline="0" dirty="0" smtClean="0"/>
              <a:t> avec  B, C et E mais pas avec 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57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C’est TCP !!!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659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Mieux vaut prévenir que guérir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67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vol 501, vol inaugural de la fusée Ariane 5, a eu lieu le 4 juin 1996 et s'est soldé par un échec. La fusée s'est brisée et a explosé en vol, 40 secondes après le décollage, à la suite d'une panne du système de navigation.</a:t>
            </a:r>
          </a:p>
          <a:p>
            <a:r>
              <a:rPr lang="fr-FR" dirty="0" smtClean="0"/>
              <a:t>L'incident, dû à un bogue dans les appareils informatiques de navigation, a provoqué la destruction de la fusée ainsi que la charge utile – 4 sondes de la mission Cluster – d'une valeur totale de 370 millions de dollars, ce qui en fait le bogue informatique le plus coûteux de l'histoire.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69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vol 501, vol inaugural de la fusée Ariane 5, a eu lieu le 4 juin 1996 et s'est soldé par un échec. La fusée s'est brisée et a explosé en vol, 40 secondes après le décollage, à la suite d'une panne du système de navigation.</a:t>
            </a:r>
          </a:p>
          <a:p>
            <a:r>
              <a:rPr lang="fr-FR" dirty="0" smtClean="0"/>
              <a:t>L'incident, dû à un bogue dans les appareils informatiques de navigation, a provoqué la destruction de la fusée ainsi que la charge utile – 4 sondes de la mission Cluster – d'une valeur totale de 370 millions de dollars, ce qui en fait le bogue informatique le plus coûteux de l'histoire.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70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À 9h35, les moteurs de la fusée se mettent en route.</a:t>
            </a:r>
          </a:p>
          <a:p>
            <a:r>
              <a:rPr lang="fr-FR" dirty="0" smtClean="0"/>
              <a:t>2 systèmes de guidage inertiel (principal et secours) : mesure</a:t>
            </a:r>
            <a:r>
              <a:rPr lang="fr-FR" baseline="0" dirty="0" smtClean="0"/>
              <a:t> </a:t>
            </a:r>
            <a:r>
              <a:rPr lang="fr-FR" dirty="0" smtClean="0"/>
              <a:t>les mouvements de rotation et d'accélération de la fusée.</a:t>
            </a:r>
          </a:p>
          <a:p>
            <a:endParaRPr lang="fr-FR" dirty="0" smtClean="0"/>
          </a:p>
          <a:p>
            <a:r>
              <a:rPr lang="fr-FR" dirty="0" smtClean="0"/>
              <a:t>Après 37 secondes de vol, les fortes accélérations de la fusée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dirty="0" smtClean="0"/>
              <a:t>dépassement de capacité dans le calculateur du système de guidage inertiel principal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dirty="0" smtClean="0"/>
              <a:t>HS.</a:t>
            </a:r>
          </a:p>
          <a:p>
            <a:r>
              <a:rPr lang="fr-FR" dirty="0" smtClean="0"/>
              <a:t>Le système de guidage de secours (identique) :</a:t>
            </a:r>
            <a:r>
              <a:rPr lang="fr-FR" baseline="0" dirty="0" smtClean="0"/>
              <a:t> </a:t>
            </a:r>
            <a:r>
              <a:rPr lang="fr-FR" dirty="0" smtClean="0"/>
              <a:t>même avarie</a:t>
            </a:r>
            <a:r>
              <a:rPr lang="fr-FR" baseline="0" dirty="0" smtClean="0"/>
              <a:t>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HS </a:t>
            </a:r>
            <a:r>
              <a:rPr lang="fr-FR" dirty="0" smtClean="0"/>
              <a:t>à la même seconde. </a:t>
            </a:r>
          </a:p>
          <a:p>
            <a:r>
              <a:rPr lang="fr-FR" dirty="0" smtClean="0"/>
              <a:t>Le pilote automatique (basé sur système de guidage inertiel) n'a alors plus aucun moyen de contrôler la fusée. </a:t>
            </a:r>
          </a:p>
          <a:p>
            <a:endParaRPr lang="fr-FR" dirty="0" smtClean="0"/>
          </a:p>
          <a:p>
            <a:r>
              <a:rPr lang="fr-FR" dirty="0" smtClean="0"/>
              <a:t>3 secondes plus tard, le pilote automatique se met en route</a:t>
            </a:r>
            <a:r>
              <a:rPr lang="fr-FR" baseline="0" dirty="0" smtClean="0"/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dirty="0" smtClean="0"/>
              <a:t>Mauvaise interprétation du signal de panne des deux guidages inertiels HS</a:t>
            </a:r>
            <a:r>
              <a:rPr lang="fr-FR" baseline="0" dirty="0" smtClean="0"/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dirty="0" smtClean="0"/>
              <a:t> violente correction de trajectoire.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</a:t>
            </a:r>
            <a:r>
              <a:rPr lang="fr-FR" dirty="0" smtClean="0"/>
              <a:t>la fusée part en virage serré.</a:t>
            </a:r>
            <a:r>
              <a:rPr lang="fr-FR" baseline="0" dirty="0" smtClean="0"/>
              <a:t>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/>
              <a:t> boosters sont arrachés par le courant d'air décentré</a:t>
            </a:r>
            <a:r>
              <a:rPr lang="fr-FR" baseline="0" dirty="0" smtClean="0"/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dirty="0" smtClean="0"/>
              <a:t>mécanisme d'</a:t>
            </a:r>
            <a:r>
              <a:rPr lang="fr-FR" dirty="0" err="1" smtClean="0"/>
              <a:t>auto-destruction</a:t>
            </a:r>
            <a:r>
              <a:rPr lang="fr-FR" dirty="0" smtClean="0"/>
              <a:t> préventive de la fusée.</a:t>
            </a:r>
          </a:p>
          <a:p>
            <a:endParaRPr lang="fr-FR" dirty="0" smtClean="0"/>
          </a:p>
          <a:p>
            <a:r>
              <a:rPr lang="fr-FR" dirty="0" smtClean="0"/>
              <a:t>Les débris de la fusée, qui se trouvait à environ 4000 m d'altitude, s'éparpillent sur une surface d'environ 12 km² aux abords du centre spatial de Kourou, en Guyane française.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71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 LA TOUT S’ACCELERE ! </a:t>
            </a:r>
            <a:r>
              <a:rPr lang="fr-FR" dirty="0" err="1" smtClean="0"/>
              <a:t>http://www.docam.ca/en/wp-content/uploads/computer-restoration-project.jpg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Protocole « ou » binaire : si au moins une valeur a 1 </a:t>
            </a:r>
            <a:r>
              <a:rPr lang="fr-FR" dirty="0" smtClean="0">
                <a:sym typeface="Wingdings"/>
              </a:rPr>
              <a:t> résultat = 1</a:t>
            </a:r>
            <a:endParaRPr lang="fr-FR" baseline="0" dirty="0" smtClean="0"/>
          </a:p>
          <a:p>
            <a:r>
              <a:rPr lang="fr-FR" baseline="0" dirty="0" smtClean="0"/>
              <a:t>Fonction de transition avec une unique règle : (0,1) </a:t>
            </a:r>
            <a:r>
              <a:rPr lang="fr-FR" baseline="0" dirty="0" smtClean="0">
                <a:sym typeface="Wingdings"/>
              </a:rPr>
              <a:t> (1,1)</a:t>
            </a:r>
            <a:endParaRPr lang="fr-FR" baseline="0" dirty="0" smtClean="0"/>
          </a:p>
          <a:p>
            <a:r>
              <a:rPr lang="fr-FR" baseline="0" dirty="0" smtClean="0"/>
              <a:t>Illustration avec un exemple :</a:t>
            </a:r>
          </a:p>
          <a:p>
            <a:r>
              <a:rPr lang="fr-FR" baseline="0" dirty="0" smtClean="0"/>
              <a:t>[CLK] 10 agents, tous a 0 sauf 1</a:t>
            </a:r>
          </a:p>
          <a:p>
            <a:r>
              <a:rPr lang="fr-FR" baseline="0" dirty="0" smtClean="0"/>
              <a:t>[CLK] un agent a l’état 0 interagit avec l’agent a l’état 1 </a:t>
            </a:r>
            <a:r>
              <a:rPr lang="fr-FR" baseline="0" dirty="0" smtClean="0">
                <a:sym typeface="Wingdings"/>
              </a:rPr>
              <a:t></a:t>
            </a:r>
            <a:r>
              <a:rPr lang="fr-FR" baseline="0" dirty="0" smtClean="0"/>
              <a:t> [CLK] il deviendra 1 également.</a:t>
            </a:r>
          </a:p>
          <a:p>
            <a:r>
              <a:rPr lang="fr-FR" baseline="0" dirty="0" smtClean="0"/>
              <a:t>[CLK] Par contre, rien ne passe si deux agents a 0 se rencontrent.</a:t>
            </a:r>
          </a:p>
          <a:p>
            <a:r>
              <a:rPr lang="fr-FR" baseline="0" dirty="0" smtClean="0"/>
              <a:t>[CLK] etc. le protocole se déroule jusqu’à convergence. -- Deux agents a 1 : rien ne se passe non plus</a:t>
            </a:r>
          </a:p>
          <a:p>
            <a:endParaRPr lang="fr-FR" dirty="0" smtClean="0"/>
          </a:p>
          <a:p>
            <a:r>
              <a:rPr lang="fr-FR" dirty="0" smtClean="0"/>
              <a:t>Modèle</a:t>
            </a:r>
            <a:r>
              <a:rPr lang="fr-FR" baseline="0" dirty="0" smtClean="0"/>
              <a:t> simple mais puissant. Possibilité d’extension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F75065-5960-9246-A6FD-6F461DB3BD76}" type="slidenum">
              <a:rPr lang="fr-FR" smtClean="0"/>
              <a:pPr/>
              <a:t>74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ET LA TOUT S’ACCELERE !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Ordinateur </a:t>
            </a:r>
            <a:r>
              <a:rPr lang="fr-FR" dirty="0" err="1" smtClean="0"/>
              <a:t>francais</a:t>
            </a:r>
            <a:r>
              <a:rPr lang="fr-FR" dirty="0" smtClean="0"/>
              <a:t> ! ;-)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SCELBI </a:t>
            </a:r>
            <a:r>
              <a:rPr lang="fr-F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stood</a:t>
            </a:r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"</a:t>
            </a:r>
            <a:r>
              <a:rPr lang="fr-F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SCientific</a:t>
            </a:r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fr-F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ELectronic</a:t>
            </a:r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and </a:t>
            </a:r>
            <a:r>
              <a:rPr lang="fr-FR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BIological</a:t>
            </a:r>
            <a:r>
              <a:rPr lang="fr-FR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computer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dirty="0" smtClean="0"/>
              <a:t>En bas 8 interrupteurs de B0 à B7 :  lecture en binaire !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Déjà, ils jouaient</a:t>
            </a:r>
            <a:r>
              <a:rPr lang="fr-FR" baseline="0" dirty="0" smtClean="0"/>
              <a:t> sur le design de leur machine ;-)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Plus en plus puissant mais plus en plus</a:t>
            </a:r>
            <a:r>
              <a:rPr lang="fr-FR" baseline="0" dirty="0" smtClean="0"/>
              <a:t> cher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92A3BB-C817-B84C-9557-E7C69A8FFD38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824" y="3886647"/>
            <a:ext cx="6400354" cy="1752451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0294563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428136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177" y="1071563"/>
            <a:ext cx="2057176" cy="5054203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647" y="1071563"/>
            <a:ext cx="6064374" cy="5054203"/>
          </a:xfrm>
          <a:prstGeom prst="rect">
            <a:avLst/>
          </a:prstGeom>
        </p:spPr>
        <p:txBody>
          <a:bodyPr vert="eaVert" lIns="64291" tIns="32146" rIns="64291" bIns="32146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8538112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824" y="3886649"/>
            <a:ext cx="6400354" cy="1752451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 algn="ctr">
              <a:buNone/>
              <a:defRPr/>
            </a:lvl1pPr>
            <a:lvl2pPr marL="321424" indent="0" algn="ctr">
              <a:buNone/>
              <a:defRPr/>
            </a:lvl2pPr>
            <a:lvl3pPr marL="642849" indent="0" algn="ctr">
              <a:buNone/>
              <a:defRPr/>
            </a:lvl3pPr>
            <a:lvl4pPr marL="964274" indent="0" algn="ctr">
              <a:buNone/>
              <a:defRPr/>
            </a:lvl4pPr>
            <a:lvl5pPr marL="1285697" indent="0" algn="ctr">
              <a:buNone/>
              <a:defRPr/>
            </a:lvl5pPr>
            <a:lvl6pPr marL="1607123" indent="0" algn="ctr">
              <a:buNone/>
              <a:defRPr/>
            </a:lvl6pPr>
            <a:lvl7pPr marL="1928546" indent="0" algn="ctr">
              <a:buNone/>
              <a:defRPr/>
            </a:lvl7pPr>
            <a:lvl8pPr marL="2249971" indent="0" algn="ctr">
              <a:buNone/>
              <a:defRPr/>
            </a:lvl8pPr>
            <a:lvl9pPr marL="2571396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4D144-3EE9-0C46-AABF-3884CCB525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431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33" y="138009"/>
            <a:ext cx="8229600" cy="1196578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398" y="1555669"/>
            <a:ext cx="8228707" cy="4525119"/>
          </a:xfrm>
          <a:prstGeom prst="rect">
            <a:avLst/>
          </a:prstGeom>
        </p:spPr>
        <p:txBody>
          <a:bodyPr vert="horz" lIns="64284" tIns="32142" rIns="64284" bIns="32142" anchor="t"/>
          <a:lstStyle>
            <a:lvl1pPr marL="401780" indent="-401780" algn="l">
              <a:lnSpc>
                <a:spcPct val="150000"/>
              </a:lnSpc>
              <a:buClr>
                <a:srgbClr val="0F2344"/>
              </a:buClr>
              <a:buSzPct val="140000"/>
              <a:buFont typeface="Arial"/>
              <a:buChar char="•"/>
              <a:defRPr/>
            </a:lvl1pPr>
            <a:lvl2pPr marL="763200" indent="-401780" algn="l">
              <a:lnSpc>
                <a:spcPct val="150000"/>
              </a:lnSpc>
              <a:buClr>
                <a:srgbClr val="C8BC24"/>
              </a:buClr>
              <a:buFont typeface="Wingdings" charset="2"/>
              <a:buChar char="§"/>
              <a:defRPr/>
            </a:lvl2pPr>
            <a:lvl3pPr marL="1123200" indent="-401780" algn="l">
              <a:lnSpc>
                <a:spcPct val="150000"/>
              </a:lnSpc>
              <a:buFont typeface="Arial"/>
              <a:buChar char="•"/>
              <a:defRPr/>
            </a:lvl3pPr>
            <a:lvl4pPr marL="1483200" indent="-401780" algn="l">
              <a:lnSpc>
                <a:spcPct val="150000"/>
              </a:lnSpc>
              <a:buClr>
                <a:srgbClr val="C8BC24"/>
              </a:buClr>
              <a:buSzPct val="70000"/>
              <a:buFont typeface="Wingdings" charset="2"/>
              <a:buChar char="§"/>
              <a:defRPr/>
            </a:lvl4pPr>
            <a:lvl5pPr marL="1843200" indent="-401780" algn="l">
              <a:lnSpc>
                <a:spcPct val="150000"/>
              </a:lnSpc>
              <a:buSzPct val="50000"/>
              <a:buFont typeface="Wingdings" charset="2"/>
              <a:buChar char="Ø"/>
              <a:defRPr/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378873-EA22-404C-BEBB-C530595C8A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91984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84" tIns="32142" rIns="64284" bIns="32142" anchor="b"/>
          <a:lstStyle>
            <a:lvl1pPr marL="0" indent="0">
              <a:buNone/>
              <a:defRPr sz="1400"/>
            </a:lvl1pPr>
            <a:lvl2pPr marL="321424" indent="0">
              <a:buNone/>
              <a:defRPr sz="1300"/>
            </a:lvl2pPr>
            <a:lvl3pPr marL="642849" indent="0">
              <a:buNone/>
              <a:defRPr sz="1100"/>
            </a:lvl3pPr>
            <a:lvl4pPr marL="964274" indent="0">
              <a:buNone/>
              <a:defRPr sz="1000"/>
            </a:lvl4pPr>
            <a:lvl5pPr marL="1285697" indent="0">
              <a:buNone/>
              <a:defRPr sz="1000"/>
            </a:lvl5pPr>
            <a:lvl6pPr marL="1607123" indent="0">
              <a:buNone/>
              <a:defRPr sz="1000"/>
            </a:lvl6pPr>
            <a:lvl7pPr marL="1928546" indent="0">
              <a:buNone/>
              <a:defRPr sz="1000"/>
            </a:lvl7pPr>
            <a:lvl8pPr marL="2249971" indent="0">
              <a:buNone/>
              <a:defRPr sz="1000"/>
            </a:lvl8pPr>
            <a:lvl9pPr marL="2571396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E6B3C7-2A2E-C642-A300-228157E69F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659922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648" y="1600649"/>
            <a:ext cx="4060775" cy="4525119"/>
          </a:xfrm>
          <a:prstGeom prst="rect">
            <a:avLst/>
          </a:prstGeom>
        </p:spPr>
        <p:txBody>
          <a:bodyPr vert="horz" lIns="64284" tIns="32142" rIns="64284" bIns="32142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5579" y="1600649"/>
            <a:ext cx="4060775" cy="4525119"/>
          </a:xfrm>
          <a:prstGeom prst="rect">
            <a:avLst/>
          </a:prstGeom>
        </p:spPr>
        <p:txBody>
          <a:bodyPr vert="horz" lIns="64284" tIns="32142" rIns="64284" bIns="32142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5D2A60-5F86-9C48-9AD5-D4A7851D0F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18679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84" tIns="32142" rIns="64284" bIns="32142" anchor="b"/>
          <a:lstStyle>
            <a:lvl1pPr marL="0" indent="0">
              <a:buNone/>
              <a:defRPr sz="1700" b="1"/>
            </a:lvl1pPr>
            <a:lvl2pPr marL="321424" indent="0">
              <a:buNone/>
              <a:defRPr sz="1400" b="1"/>
            </a:lvl2pPr>
            <a:lvl3pPr marL="642849" indent="0">
              <a:buNone/>
              <a:defRPr sz="1300" b="1"/>
            </a:lvl3pPr>
            <a:lvl4pPr marL="964274" indent="0">
              <a:buNone/>
              <a:defRPr sz="1100" b="1"/>
            </a:lvl4pPr>
            <a:lvl5pPr marL="1285697" indent="0">
              <a:buNone/>
              <a:defRPr sz="1100" b="1"/>
            </a:lvl5pPr>
            <a:lvl6pPr marL="1607123" indent="0">
              <a:buNone/>
              <a:defRPr sz="1100" b="1"/>
            </a:lvl6pPr>
            <a:lvl7pPr marL="1928546" indent="0">
              <a:buNone/>
              <a:defRPr sz="1100" b="1"/>
            </a:lvl7pPr>
            <a:lvl8pPr marL="2249971" indent="0">
              <a:buNone/>
              <a:defRPr sz="1100" b="1"/>
            </a:lvl8pPr>
            <a:lvl9pPr marL="2571396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84" tIns="32142" rIns="64284" bIns="32142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84" tIns="32142" rIns="64284" bIns="32142" anchor="b"/>
          <a:lstStyle>
            <a:lvl1pPr marL="0" indent="0">
              <a:buNone/>
              <a:defRPr sz="1700" b="1"/>
            </a:lvl1pPr>
            <a:lvl2pPr marL="321424" indent="0">
              <a:buNone/>
              <a:defRPr sz="1400" b="1"/>
            </a:lvl2pPr>
            <a:lvl3pPr marL="642849" indent="0">
              <a:buNone/>
              <a:defRPr sz="1300" b="1"/>
            </a:lvl3pPr>
            <a:lvl4pPr marL="964274" indent="0">
              <a:buNone/>
              <a:defRPr sz="1100" b="1"/>
            </a:lvl4pPr>
            <a:lvl5pPr marL="1285697" indent="0">
              <a:buNone/>
              <a:defRPr sz="1100" b="1"/>
            </a:lvl5pPr>
            <a:lvl6pPr marL="1607123" indent="0">
              <a:buNone/>
              <a:defRPr sz="1100" b="1"/>
            </a:lvl6pPr>
            <a:lvl7pPr marL="1928546" indent="0">
              <a:buNone/>
              <a:defRPr sz="1100" b="1"/>
            </a:lvl7pPr>
            <a:lvl8pPr marL="2249971" indent="0">
              <a:buNone/>
              <a:defRPr sz="1100" b="1"/>
            </a:lvl8pPr>
            <a:lvl9pPr marL="2571396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84" tIns="32142" rIns="64284" bIns="32142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910A4-2F2F-6B47-8EE8-4E6835230A7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441036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A72EC-60A9-8D4B-9D3A-F8A948E04A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692735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37465-1290-F64D-8C8F-08E2E5D00B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58833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9" y="273475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84" tIns="32142" rIns="64284" bIns="32142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649" y="1435448"/>
            <a:ext cx="3008189" cy="4690318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1000"/>
            </a:lvl1pPr>
            <a:lvl2pPr marL="321424" indent="0">
              <a:buNone/>
              <a:defRPr sz="800"/>
            </a:lvl2pPr>
            <a:lvl3pPr marL="642849" indent="0">
              <a:buNone/>
              <a:defRPr sz="700"/>
            </a:lvl3pPr>
            <a:lvl4pPr marL="964274" indent="0">
              <a:buNone/>
              <a:defRPr sz="600"/>
            </a:lvl4pPr>
            <a:lvl5pPr marL="1285697" indent="0">
              <a:buNone/>
              <a:defRPr sz="600"/>
            </a:lvl5pPr>
            <a:lvl6pPr marL="1607123" indent="0">
              <a:buNone/>
              <a:defRPr sz="600"/>
            </a:lvl6pPr>
            <a:lvl7pPr marL="1928546" indent="0">
              <a:buNone/>
              <a:defRPr sz="600"/>
            </a:lvl7pPr>
            <a:lvl8pPr marL="2249971" indent="0">
              <a:buNone/>
              <a:defRPr sz="600"/>
            </a:lvl8pPr>
            <a:lvl9pPr marL="2571396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C7F6E8-8321-324C-96AE-76CC1E4A72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29218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647" y="1600647"/>
            <a:ext cx="8228707" cy="4525119"/>
          </a:xfrm>
          <a:prstGeom prst="rect">
            <a:avLst/>
          </a:prstGeom>
        </p:spPr>
        <p:txBody>
          <a:bodyPr vert="horz" lIns="64291" tIns="32146" rIns="64291" bIns="32146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4654957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637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637" y="612800"/>
            <a:ext cx="5486177" cy="4114354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2200"/>
            </a:lvl1pPr>
            <a:lvl2pPr marL="321424" indent="0">
              <a:buNone/>
              <a:defRPr sz="2000"/>
            </a:lvl2pPr>
            <a:lvl3pPr marL="642849" indent="0">
              <a:buNone/>
              <a:defRPr sz="1700"/>
            </a:lvl3pPr>
            <a:lvl4pPr marL="964274" indent="0">
              <a:buNone/>
              <a:defRPr sz="1400"/>
            </a:lvl4pPr>
            <a:lvl5pPr marL="1285697" indent="0">
              <a:buNone/>
              <a:defRPr sz="1400"/>
            </a:lvl5pPr>
            <a:lvl6pPr marL="1607123" indent="0">
              <a:buNone/>
              <a:defRPr sz="1400"/>
            </a:lvl6pPr>
            <a:lvl7pPr marL="1928546" indent="0">
              <a:buNone/>
              <a:defRPr sz="1400"/>
            </a:lvl7pPr>
            <a:lvl8pPr marL="2249971" indent="0">
              <a:buNone/>
              <a:defRPr sz="1400"/>
            </a:lvl8pPr>
            <a:lvl9pPr marL="2571396" indent="0">
              <a:buNone/>
              <a:defRPr sz="1400"/>
            </a:lvl9pPr>
          </a:lstStyle>
          <a:p>
            <a:pPr lvl="0"/>
            <a:r>
              <a:rPr lang="fr-FR" noProof="0" smtClean="0">
                <a:sym typeface="Gill Sans" charset="0"/>
              </a:rPr>
              <a:t>Faire glisser l'image vers l'espace réservé ou cliquer sur l'icône pour l'ajouter</a:t>
            </a:r>
            <a:endParaRPr lang="fr-FR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637" y="5367860"/>
            <a:ext cx="5486177" cy="804788"/>
          </a:xfrm>
          <a:prstGeom prst="rect">
            <a:avLst/>
          </a:prstGeom>
        </p:spPr>
        <p:txBody>
          <a:bodyPr vert="horz" lIns="64284" tIns="32142" rIns="64284" bIns="32142"/>
          <a:lstStyle>
            <a:lvl1pPr marL="0" indent="0">
              <a:buNone/>
              <a:defRPr sz="1000"/>
            </a:lvl1pPr>
            <a:lvl2pPr marL="321424" indent="0">
              <a:buNone/>
              <a:defRPr sz="800"/>
            </a:lvl2pPr>
            <a:lvl3pPr marL="642849" indent="0">
              <a:buNone/>
              <a:defRPr sz="700"/>
            </a:lvl3pPr>
            <a:lvl4pPr marL="964274" indent="0">
              <a:buNone/>
              <a:defRPr sz="600"/>
            </a:lvl4pPr>
            <a:lvl5pPr marL="1285697" indent="0">
              <a:buNone/>
              <a:defRPr sz="600"/>
            </a:lvl5pPr>
            <a:lvl6pPr marL="1607123" indent="0">
              <a:buNone/>
              <a:defRPr sz="600"/>
            </a:lvl6pPr>
            <a:lvl7pPr marL="1928546" indent="0">
              <a:buNone/>
              <a:defRPr sz="600"/>
            </a:lvl7pPr>
            <a:lvl8pPr marL="2249971" indent="0">
              <a:buNone/>
              <a:defRPr sz="600"/>
            </a:lvl8pPr>
            <a:lvl9pPr marL="2571396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8D188-BE08-D648-B753-22608577CF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54235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647" y="1600649"/>
            <a:ext cx="8228707" cy="4525119"/>
          </a:xfrm>
          <a:prstGeom prst="rect">
            <a:avLst/>
          </a:prstGeom>
        </p:spPr>
        <p:txBody>
          <a:bodyPr vert="eaVert" lIns="64284" tIns="32142" rIns="64284" bIns="32142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304D65-14C5-B84F-B496-60EBEC6E13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43015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177" y="1600649"/>
            <a:ext cx="2057176" cy="4525119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647" y="1600649"/>
            <a:ext cx="6064374" cy="4525119"/>
          </a:xfrm>
          <a:prstGeom prst="rect">
            <a:avLst/>
          </a:prstGeom>
        </p:spPr>
        <p:txBody>
          <a:bodyPr vert="eaVert" lIns="64284" tIns="32142" rIns="64284" bIns="32142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219794-610B-2844-AC07-7FB500EB088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56278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824" y="3886650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07" indent="0" algn="ctr">
              <a:buNone/>
              <a:defRPr/>
            </a:lvl2pPr>
            <a:lvl3pPr marL="642816" indent="0" algn="ctr">
              <a:buNone/>
              <a:defRPr/>
            </a:lvl3pPr>
            <a:lvl4pPr marL="964224" indent="0" algn="ctr">
              <a:buNone/>
              <a:defRPr/>
            </a:lvl4pPr>
            <a:lvl5pPr marL="1285631" indent="0" algn="ctr">
              <a:buNone/>
              <a:defRPr/>
            </a:lvl5pPr>
            <a:lvl6pPr marL="1607041" indent="0" algn="ctr">
              <a:buNone/>
              <a:defRPr/>
            </a:lvl6pPr>
            <a:lvl7pPr marL="1928447" indent="0" algn="ctr">
              <a:buNone/>
              <a:defRPr/>
            </a:lvl7pPr>
            <a:lvl8pPr marL="2249856" indent="0" algn="ctr">
              <a:buNone/>
              <a:defRPr/>
            </a:lvl8pPr>
            <a:lvl9pPr marL="2571264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57C55-CA8B-164D-812E-C2221AF629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1599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776324-01B8-694F-8ECD-3B5D430582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02893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407" indent="0">
              <a:buNone/>
              <a:defRPr sz="1300"/>
            </a:lvl2pPr>
            <a:lvl3pPr marL="642816" indent="0">
              <a:buNone/>
              <a:defRPr sz="1100"/>
            </a:lvl3pPr>
            <a:lvl4pPr marL="964224" indent="0">
              <a:buNone/>
              <a:defRPr sz="1000"/>
            </a:lvl4pPr>
            <a:lvl5pPr marL="1285631" indent="0">
              <a:buNone/>
              <a:defRPr sz="1000"/>
            </a:lvl5pPr>
            <a:lvl6pPr marL="1607041" indent="0">
              <a:buNone/>
              <a:defRPr sz="1000"/>
            </a:lvl6pPr>
            <a:lvl7pPr marL="1928447" indent="0">
              <a:buNone/>
              <a:defRPr sz="1000"/>
            </a:lvl7pPr>
            <a:lvl8pPr marL="2249856" indent="0">
              <a:buNone/>
              <a:defRPr sz="1000"/>
            </a:lvl8pPr>
            <a:lvl9pPr marL="2571264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A55E7-996A-1843-AD28-F0414F9D0D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4413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5414" y="3134320"/>
            <a:ext cx="2009180" cy="232171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571750" y="3134320"/>
            <a:ext cx="2009180" cy="232171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921A4F-F041-1E47-8F6A-8C22C05DE7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05594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407" indent="0">
              <a:buNone/>
              <a:defRPr sz="1400" b="1"/>
            </a:lvl2pPr>
            <a:lvl3pPr marL="642816" indent="0">
              <a:buNone/>
              <a:defRPr sz="1300" b="1"/>
            </a:lvl3pPr>
            <a:lvl4pPr marL="964224" indent="0">
              <a:buNone/>
              <a:defRPr sz="1100" b="1"/>
            </a:lvl4pPr>
            <a:lvl5pPr marL="1285631" indent="0">
              <a:buNone/>
              <a:defRPr sz="1100" b="1"/>
            </a:lvl5pPr>
            <a:lvl6pPr marL="1607041" indent="0">
              <a:buNone/>
              <a:defRPr sz="1100" b="1"/>
            </a:lvl6pPr>
            <a:lvl7pPr marL="1928447" indent="0">
              <a:buNone/>
              <a:defRPr sz="1100" b="1"/>
            </a:lvl7pPr>
            <a:lvl8pPr marL="2249856" indent="0">
              <a:buNone/>
              <a:defRPr sz="1100" b="1"/>
            </a:lvl8pPr>
            <a:lvl9pPr marL="2571264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C6A76B-1C45-B64B-8DF6-4501ABA32E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7868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8DEF-FAA2-4B41-95E7-FB3E5891C1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92917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C15D33-4778-4A44-842D-CBCD0444E3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76497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189" y="4406801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400"/>
            </a:lvl1pPr>
            <a:lvl2pPr marL="321457" indent="0">
              <a:buNone/>
              <a:defRPr sz="1300"/>
            </a:lvl2pPr>
            <a:lvl3pPr marL="642915" indent="0">
              <a:buNone/>
              <a:defRPr sz="1100"/>
            </a:lvl3pPr>
            <a:lvl4pPr marL="964372" indent="0">
              <a:buNone/>
              <a:defRPr sz="1000"/>
            </a:lvl4pPr>
            <a:lvl5pPr marL="1285829" indent="0">
              <a:buNone/>
              <a:defRPr sz="1000"/>
            </a:lvl5pPr>
            <a:lvl6pPr marL="1607287" indent="0">
              <a:buNone/>
              <a:defRPr sz="1000"/>
            </a:lvl6pPr>
            <a:lvl7pPr marL="1928744" indent="0">
              <a:buNone/>
              <a:defRPr sz="1000"/>
            </a:lvl7pPr>
            <a:lvl8pPr marL="2250201" indent="0">
              <a:buNone/>
              <a:defRPr sz="1000"/>
            </a:lvl8pPr>
            <a:lvl9pPr marL="2571659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pic>
        <p:nvPicPr>
          <p:cNvPr id="4" name="Image 3" descr="img_1112257784071.jp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291" t="16473" r="33211" b="27073"/>
          <a:stretch>
            <a:fillRect/>
          </a:stretch>
        </p:blipFill>
        <p:spPr>
          <a:xfrm>
            <a:off x="408681" y="333077"/>
            <a:ext cx="1599972" cy="1546017"/>
          </a:xfrm>
          <a:prstGeom prst="rect">
            <a:avLst/>
          </a:prstGeom>
          <a:ln>
            <a:noFill/>
          </a:ln>
        </p:spPr>
      </p:pic>
      <p:sp>
        <p:nvSpPr>
          <p:cNvPr id="5" name="ZoneTexte 4"/>
          <p:cNvSpPr txBox="1"/>
          <p:nvPr userDrawn="1"/>
        </p:nvSpPr>
        <p:spPr>
          <a:xfrm>
            <a:off x="365094" y="1831614"/>
            <a:ext cx="1572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200" dirty="0" smtClean="0">
                <a:solidFill>
                  <a:srgbClr val="09366C"/>
                </a:solidFill>
                <a:latin typeface="Arial Narrow"/>
                <a:cs typeface="Arial Narrow"/>
              </a:rPr>
              <a:t>UNIVERSITÉ</a:t>
            </a:r>
          </a:p>
          <a:p>
            <a:pPr algn="ctr"/>
            <a:r>
              <a:rPr lang="fr-FR" sz="2200" dirty="0" smtClean="0">
                <a:solidFill>
                  <a:srgbClr val="09366C"/>
                </a:solidFill>
                <a:latin typeface="Arial Narrow"/>
                <a:cs typeface="Arial Narrow"/>
              </a:rPr>
              <a:t>DE NANTES</a:t>
            </a:r>
            <a:endParaRPr lang="fr-FR" sz="2200" dirty="0">
              <a:solidFill>
                <a:srgbClr val="09366C"/>
              </a:solidFill>
              <a:latin typeface="Arial Narrow"/>
              <a:cs typeface="Arial Narrow"/>
            </a:endParaRPr>
          </a:p>
        </p:txBody>
      </p:sp>
      <p:pic>
        <p:nvPicPr>
          <p:cNvPr id="6" name="Image 5" descr="Logo LINA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651" y="4284794"/>
            <a:ext cx="1996441" cy="1133257"/>
          </a:xfrm>
          <a:prstGeom prst="rect">
            <a:avLst/>
          </a:prstGeom>
        </p:spPr>
      </p:pic>
      <p:sp>
        <p:nvSpPr>
          <p:cNvPr id="7" name="ZoneTexte 6"/>
          <p:cNvSpPr txBox="1"/>
          <p:nvPr userDrawn="1"/>
        </p:nvSpPr>
        <p:spPr>
          <a:xfrm>
            <a:off x="61177" y="5379820"/>
            <a:ext cx="21597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200" dirty="0" smtClean="0">
                <a:solidFill>
                  <a:srgbClr val="D83346"/>
                </a:solidFill>
                <a:latin typeface="Arial Narrow"/>
                <a:cs typeface="Arial Narrow"/>
              </a:rPr>
              <a:t>LABORATOIRE</a:t>
            </a:r>
            <a:endParaRPr lang="fr-FR" sz="2200" baseline="0" dirty="0" smtClean="0">
              <a:solidFill>
                <a:srgbClr val="D83346"/>
              </a:solidFill>
              <a:latin typeface="Arial Narrow"/>
              <a:cs typeface="Arial Narrow"/>
            </a:endParaRPr>
          </a:p>
          <a:p>
            <a:pPr algn="ctr"/>
            <a:r>
              <a:rPr lang="fr-FR" sz="2200" dirty="0" smtClean="0">
                <a:solidFill>
                  <a:srgbClr val="D83346"/>
                </a:solidFill>
                <a:latin typeface="Arial Narrow"/>
                <a:cs typeface="Arial Narrow"/>
              </a:rPr>
              <a:t>D’INFORMATIQUE</a:t>
            </a:r>
          </a:p>
          <a:p>
            <a:pPr algn="ctr"/>
            <a:r>
              <a:rPr lang="fr-FR" sz="2200" dirty="0" smtClean="0">
                <a:solidFill>
                  <a:srgbClr val="D83346"/>
                </a:solidFill>
                <a:latin typeface="Arial Narrow"/>
                <a:cs typeface="Arial Narrow"/>
              </a:rPr>
              <a:t>DE NANTES</a:t>
            </a:r>
            <a:endParaRPr lang="fr-FR" sz="2200" baseline="0" dirty="0" smtClean="0">
              <a:solidFill>
                <a:srgbClr val="D83346"/>
              </a:solidFill>
              <a:latin typeface="Arial Narrow"/>
              <a:cs typeface="Arial Narrow"/>
            </a:endParaRPr>
          </a:p>
          <a:p>
            <a:pPr algn="ctr"/>
            <a:r>
              <a:rPr lang="fr-FR" sz="2200" dirty="0" smtClean="0">
                <a:solidFill>
                  <a:srgbClr val="D83346"/>
                </a:solidFill>
                <a:latin typeface="Arial Narrow"/>
                <a:cs typeface="Arial Narrow"/>
              </a:rPr>
              <a:t>ATLANTIQUE</a:t>
            </a:r>
            <a:endParaRPr lang="fr-FR" sz="2200" dirty="0">
              <a:solidFill>
                <a:srgbClr val="D83346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765426065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50" y="273476"/>
            <a:ext cx="3008189" cy="116197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650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8B6EF-DBEE-B145-A245-21BCE357E4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3539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638" y="4800824"/>
            <a:ext cx="5486177" cy="567035"/>
          </a:xfrm>
        </p:spPr>
        <p:txBody>
          <a:bodyPr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638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407" indent="0">
              <a:buNone/>
              <a:defRPr sz="2000"/>
            </a:lvl2pPr>
            <a:lvl3pPr marL="642816" indent="0">
              <a:buNone/>
              <a:defRPr sz="1700"/>
            </a:lvl3pPr>
            <a:lvl4pPr marL="964224" indent="0">
              <a:buNone/>
              <a:defRPr sz="1400"/>
            </a:lvl4pPr>
            <a:lvl5pPr marL="1285631" indent="0">
              <a:buNone/>
              <a:defRPr sz="1400"/>
            </a:lvl5pPr>
            <a:lvl6pPr marL="1607041" indent="0">
              <a:buNone/>
              <a:defRPr sz="1400"/>
            </a:lvl6pPr>
            <a:lvl7pPr marL="1928447" indent="0">
              <a:buNone/>
              <a:defRPr sz="1400"/>
            </a:lvl7pPr>
            <a:lvl8pPr marL="2249856" indent="0">
              <a:buNone/>
              <a:defRPr sz="1400"/>
            </a:lvl8pPr>
            <a:lvl9pPr marL="2571264" indent="0">
              <a:buNone/>
              <a:defRPr sz="1400"/>
            </a:lvl9pPr>
          </a:lstStyle>
          <a:p>
            <a:pPr lvl="0"/>
            <a:r>
              <a:rPr lang="fr-FR" noProof="0" smtClean="0">
                <a:sym typeface="DIN Bold" charset="0"/>
              </a:rPr>
              <a:t>Faire glisser l'image vers l'espace réservé ou cliquer sur l'icône pour l'ajouter</a:t>
            </a:r>
            <a:endParaRPr lang="fr-FR" noProof="0">
              <a:sym typeface="DIN Bold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638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407" indent="0">
              <a:buNone/>
              <a:defRPr sz="800"/>
            </a:lvl2pPr>
            <a:lvl3pPr marL="642816" indent="0">
              <a:buNone/>
              <a:defRPr sz="700"/>
            </a:lvl3pPr>
            <a:lvl4pPr marL="964224" indent="0">
              <a:buNone/>
              <a:defRPr sz="600"/>
            </a:lvl4pPr>
            <a:lvl5pPr marL="1285631" indent="0">
              <a:buNone/>
              <a:defRPr sz="600"/>
            </a:lvl5pPr>
            <a:lvl6pPr marL="1607041" indent="0">
              <a:buNone/>
              <a:defRPr sz="600"/>
            </a:lvl6pPr>
            <a:lvl7pPr marL="1928447" indent="0">
              <a:buNone/>
              <a:defRPr sz="600"/>
            </a:lvl7pPr>
            <a:lvl8pPr marL="2249856" indent="0">
              <a:buNone/>
              <a:defRPr sz="600"/>
            </a:lvl8pPr>
            <a:lvl9pPr marL="2571264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732B3-4132-F940-A0DB-7224E8F470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72573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C86C1B-58CE-2C41-8AAD-82145AA731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30640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549551" y="759023"/>
            <a:ext cx="1031379" cy="4697016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5414" y="759023"/>
            <a:ext cx="2986980" cy="4697016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F59B2-3A31-2B40-A517-4D5C1BA3B6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43741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824" y="3886651"/>
            <a:ext cx="6400354" cy="1752451"/>
          </a:xfrm>
          <a:prstGeom prst="rect">
            <a:avLst/>
          </a:prstGeom>
        </p:spPr>
        <p:txBody>
          <a:bodyPr vert="horz" lIns="64277" tIns="32139" rIns="64277" bIns="32139"/>
          <a:lstStyle>
            <a:lvl1pPr marL="0" indent="0" algn="ctr">
              <a:buNone/>
              <a:defRPr/>
            </a:lvl1pPr>
            <a:lvl2pPr marL="321391" indent="0" algn="ctr">
              <a:buNone/>
              <a:defRPr/>
            </a:lvl2pPr>
            <a:lvl3pPr marL="642783" indent="0" algn="ctr">
              <a:buNone/>
              <a:defRPr/>
            </a:lvl3pPr>
            <a:lvl4pPr marL="964174" indent="0" algn="ctr">
              <a:buNone/>
              <a:defRPr/>
            </a:lvl4pPr>
            <a:lvl5pPr marL="1285565" indent="0" algn="ctr">
              <a:buNone/>
              <a:defRPr/>
            </a:lvl5pPr>
            <a:lvl6pPr marL="1606959" indent="0" algn="ctr">
              <a:buNone/>
              <a:defRPr/>
            </a:lvl6pPr>
            <a:lvl7pPr marL="1928348" indent="0" algn="ctr">
              <a:buNone/>
              <a:defRPr/>
            </a:lvl7pPr>
            <a:lvl8pPr marL="2249741" indent="0" algn="ctr">
              <a:buNone/>
              <a:defRPr/>
            </a:lvl8pPr>
            <a:lvl9pPr marL="2571133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261DA-B162-A943-8EA8-3DDC7FA85D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21070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647" y="1600651"/>
            <a:ext cx="8228707" cy="4525119"/>
          </a:xfrm>
          <a:prstGeom prst="rect">
            <a:avLst/>
          </a:prstGeom>
        </p:spPr>
        <p:txBody>
          <a:bodyPr vert="horz" lIns="64277" tIns="32139" rIns="64277" bIns="32139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AA418-5FA5-4E4D-ACBC-4932D8A7B0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738593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77" tIns="32139" rIns="64277" bIns="32139" anchor="b"/>
          <a:lstStyle>
            <a:lvl1pPr marL="0" indent="0">
              <a:buNone/>
              <a:defRPr sz="1400"/>
            </a:lvl1pPr>
            <a:lvl2pPr marL="321391" indent="0">
              <a:buNone/>
              <a:defRPr sz="1300"/>
            </a:lvl2pPr>
            <a:lvl3pPr marL="642783" indent="0">
              <a:buNone/>
              <a:defRPr sz="1100"/>
            </a:lvl3pPr>
            <a:lvl4pPr marL="964174" indent="0">
              <a:buNone/>
              <a:defRPr sz="1000"/>
            </a:lvl4pPr>
            <a:lvl5pPr marL="1285565" indent="0">
              <a:buNone/>
              <a:defRPr sz="1000"/>
            </a:lvl5pPr>
            <a:lvl6pPr marL="1606959" indent="0">
              <a:buNone/>
              <a:defRPr sz="1000"/>
            </a:lvl6pPr>
            <a:lvl7pPr marL="1928348" indent="0">
              <a:buNone/>
              <a:defRPr sz="1000"/>
            </a:lvl7pPr>
            <a:lvl8pPr marL="2249741" indent="0">
              <a:buNone/>
              <a:defRPr sz="1000"/>
            </a:lvl8pPr>
            <a:lvl9pPr marL="2571133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518DEA-0AAD-2C41-9B87-10A901B4F5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1473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648" y="1600651"/>
            <a:ext cx="4060775" cy="4525119"/>
          </a:xfrm>
          <a:prstGeom prst="rect">
            <a:avLst/>
          </a:prstGeom>
        </p:spPr>
        <p:txBody>
          <a:bodyPr vert="horz" lIns="64277" tIns="32139" rIns="64277" bIns="32139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5579" y="1600651"/>
            <a:ext cx="4060775" cy="4525119"/>
          </a:xfrm>
          <a:prstGeom prst="rect">
            <a:avLst/>
          </a:prstGeom>
        </p:spPr>
        <p:txBody>
          <a:bodyPr vert="horz" lIns="64277" tIns="32139" rIns="64277" bIns="32139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AD2D7E-0117-A84A-BB9F-06D84B4523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02839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77" tIns="32139" rIns="64277" bIns="32139"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77" tIns="32139" rIns="64277" bIns="32139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77" tIns="32139" rIns="64277" bIns="32139" anchor="b"/>
          <a:lstStyle>
            <a:lvl1pPr marL="0" indent="0">
              <a:buNone/>
              <a:defRPr sz="1700" b="1"/>
            </a:lvl1pPr>
            <a:lvl2pPr marL="321391" indent="0">
              <a:buNone/>
              <a:defRPr sz="1400" b="1"/>
            </a:lvl2pPr>
            <a:lvl3pPr marL="642783" indent="0">
              <a:buNone/>
              <a:defRPr sz="1300" b="1"/>
            </a:lvl3pPr>
            <a:lvl4pPr marL="964174" indent="0">
              <a:buNone/>
              <a:defRPr sz="1100" b="1"/>
            </a:lvl4pPr>
            <a:lvl5pPr marL="1285565" indent="0">
              <a:buNone/>
              <a:defRPr sz="1100" b="1"/>
            </a:lvl5pPr>
            <a:lvl6pPr marL="1606959" indent="0">
              <a:buNone/>
              <a:defRPr sz="1100" b="1"/>
            </a:lvl6pPr>
            <a:lvl7pPr marL="1928348" indent="0">
              <a:buNone/>
              <a:defRPr sz="1100" b="1"/>
            </a:lvl7pPr>
            <a:lvl8pPr marL="2249741" indent="0">
              <a:buNone/>
              <a:defRPr sz="1100" b="1"/>
            </a:lvl8pPr>
            <a:lvl9pPr marL="2571133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77" tIns="32139" rIns="64277" bIns="32139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6C1B7-F399-2243-A641-1D6D6A607A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59338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B1622-9E49-F54F-A98C-9957AB655A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7418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647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5579" y="1600647"/>
            <a:ext cx="4060775" cy="4525119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062691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FA112-D0F1-BB4E-AA2C-8E67CABC9B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82117"/>
      </p:ext>
    </p:extLst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51" y="273477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77" tIns="32139" rIns="64277" bIns="32139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651" y="1435448"/>
            <a:ext cx="3008189" cy="4690318"/>
          </a:xfrm>
          <a:prstGeom prst="rect">
            <a:avLst/>
          </a:prstGeom>
        </p:spPr>
        <p:txBody>
          <a:bodyPr vert="horz" lIns="64277" tIns="32139" rIns="64277" bIns="32139"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C0A2F-A474-DF42-9784-55A1EFE2DA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38667"/>
      </p:ext>
    </p:extLst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639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639" y="612800"/>
            <a:ext cx="5486177" cy="4114354"/>
          </a:xfrm>
          <a:prstGeom prst="rect">
            <a:avLst/>
          </a:prstGeom>
        </p:spPr>
        <p:txBody>
          <a:bodyPr vert="horz" lIns="64277" tIns="32139" rIns="64277" bIns="32139"/>
          <a:lstStyle>
            <a:lvl1pPr marL="0" indent="0">
              <a:buNone/>
              <a:defRPr sz="2200"/>
            </a:lvl1pPr>
            <a:lvl2pPr marL="321391" indent="0">
              <a:buNone/>
              <a:defRPr sz="2000"/>
            </a:lvl2pPr>
            <a:lvl3pPr marL="642783" indent="0">
              <a:buNone/>
              <a:defRPr sz="1700"/>
            </a:lvl3pPr>
            <a:lvl4pPr marL="964174" indent="0">
              <a:buNone/>
              <a:defRPr sz="1400"/>
            </a:lvl4pPr>
            <a:lvl5pPr marL="1285565" indent="0">
              <a:buNone/>
              <a:defRPr sz="1400"/>
            </a:lvl5pPr>
            <a:lvl6pPr marL="1606959" indent="0">
              <a:buNone/>
              <a:defRPr sz="1400"/>
            </a:lvl6pPr>
            <a:lvl7pPr marL="1928348" indent="0">
              <a:buNone/>
              <a:defRPr sz="1400"/>
            </a:lvl7pPr>
            <a:lvl8pPr marL="2249741" indent="0">
              <a:buNone/>
              <a:defRPr sz="1400"/>
            </a:lvl8pPr>
            <a:lvl9pPr marL="2571133" indent="0">
              <a:buNone/>
              <a:defRPr sz="1400"/>
            </a:lvl9pPr>
          </a:lstStyle>
          <a:p>
            <a:pPr lvl="0"/>
            <a:r>
              <a:rPr lang="fr-FR" noProof="0" smtClean="0">
                <a:sym typeface="Gill Sans" charset="0"/>
              </a:rPr>
              <a:t>Faire glisser l'image vers l'espace réservé ou cliquer sur l'icône pour l'ajouter</a:t>
            </a:r>
            <a:endParaRPr lang="fr-FR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639" y="5367860"/>
            <a:ext cx="5486177" cy="804788"/>
          </a:xfrm>
          <a:prstGeom prst="rect">
            <a:avLst/>
          </a:prstGeom>
        </p:spPr>
        <p:txBody>
          <a:bodyPr vert="horz" lIns="64277" tIns="32139" rIns="64277" bIns="32139"/>
          <a:lstStyle>
            <a:lvl1pPr marL="0" indent="0">
              <a:buNone/>
              <a:defRPr sz="1000"/>
            </a:lvl1pPr>
            <a:lvl2pPr marL="321391" indent="0">
              <a:buNone/>
              <a:defRPr sz="800"/>
            </a:lvl2pPr>
            <a:lvl3pPr marL="642783" indent="0">
              <a:buNone/>
              <a:defRPr sz="700"/>
            </a:lvl3pPr>
            <a:lvl4pPr marL="964174" indent="0">
              <a:buNone/>
              <a:defRPr sz="600"/>
            </a:lvl4pPr>
            <a:lvl5pPr marL="1285565" indent="0">
              <a:buNone/>
              <a:defRPr sz="600"/>
            </a:lvl5pPr>
            <a:lvl6pPr marL="1606959" indent="0">
              <a:buNone/>
              <a:defRPr sz="600"/>
            </a:lvl6pPr>
            <a:lvl7pPr marL="1928348" indent="0">
              <a:buNone/>
              <a:defRPr sz="600"/>
            </a:lvl7pPr>
            <a:lvl8pPr marL="2249741" indent="0">
              <a:buNone/>
              <a:defRPr sz="600"/>
            </a:lvl8pPr>
            <a:lvl9pPr marL="2571133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F3E0CC-5EDE-F243-91EE-C5C070ADCA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21963"/>
      </p:ext>
    </p:extLst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647" y="1600651"/>
            <a:ext cx="8228707" cy="4525119"/>
          </a:xfrm>
          <a:prstGeom prst="rect">
            <a:avLst/>
          </a:prstGeom>
        </p:spPr>
        <p:txBody>
          <a:bodyPr vert="eaVert" lIns="64277" tIns="32139" rIns="64277" bIns="32139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316F1-CBC7-6046-9C4E-BB5F0251F6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66752"/>
      </p:ext>
    </p:extLst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177" y="178594"/>
            <a:ext cx="2057176" cy="5947172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647" y="178594"/>
            <a:ext cx="6064374" cy="5947172"/>
          </a:xfrm>
          <a:prstGeom prst="rect">
            <a:avLst/>
          </a:prstGeom>
        </p:spPr>
        <p:txBody>
          <a:bodyPr vert="eaVert" lIns="64277" tIns="32139" rIns="64277" bIns="32139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F9798-6EA5-9A45-8306-8F2C2F4DBE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4418"/>
      </p:ext>
    </p:extLst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  <a:prstGeom prst="rect">
            <a:avLst/>
          </a:prstGeom>
        </p:spPr>
        <p:txBody>
          <a:bodyPr vert="horz" lIns="64274" tIns="32137" rIns="64274" bIns="32137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824" y="3886652"/>
            <a:ext cx="6400354" cy="1752451"/>
          </a:xfrm>
          <a:prstGeom prst="rect">
            <a:avLst/>
          </a:prstGeom>
        </p:spPr>
        <p:txBody>
          <a:bodyPr vert="horz" lIns="64274" tIns="32137" rIns="64274" bIns="32137"/>
          <a:lstStyle>
            <a:lvl1pPr marL="0" indent="0" algn="ctr">
              <a:buNone/>
              <a:defRPr/>
            </a:lvl1pPr>
            <a:lvl2pPr marL="321374" indent="0" algn="ctr">
              <a:buNone/>
              <a:defRPr/>
            </a:lvl2pPr>
            <a:lvl3pPr marL="642750" indent="0" algn="ctr">
              <a:buNone/>
              <a:defRPr/>
            </a:lvl3pPr>
            <a:lvl4pPr marL="964124" indent="0" algn="ctr">
              <a:buNone/>
              <a:defRPr/>
            </a:lvl4pPr>
            <a:lvl5pPr marL="1285500" indent="0" algn="ctr">
              <a:buNone/>
              <a:defRPr/>
            </a:lvl5pPr>
            <a:lvl6pPr marL="1606877" indent="0" algn="ctr">
              <a:buNone/>
              <a:defRPr/>
            </a:lvl6pPr>
            <a:lvl7pPr marL="1928250" indent="0" algn="ctr">
              <a:buNone/>
              <a:defRPr/>
            </a:lvl7pPr>
            <a:lvl8pPr marL="2249626" indent="0" algn="ctr">
              <a:buNone/>
              <a:defRPr/>
            </a:lvl8pPr>
            <a:lvl9pPr marL="2571001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B1C4B-CF14-214C-B269-F721AFDC29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70136"/>
      </p:ext>
    </p:extLst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4" tIns="32137" rIns="64274" bIns="32137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647" y="1600652"/>
            <a:ext cx="8228707" cy="4525119"/>
          </a:xfrm>
          <a:prstGeom prst="rect">
            <a:avLst/>
          </a:prstGeom>
        </p:spPr>
        <p:txBody>
          <a:bodyPr vert="horz" lIns="64274" tIns="32137" rIns="64274" bIns="32137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B73ED7-0CF5-5A48-828C-D56A4B02EB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6383"/>
      </p:ext>
    </p:extLst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  <a:prstGeom prst="rect">
            <a:avLst/>
          </a:prstGeom>
        </p:spPr>
        <p:txBody>
          <a:bodyPr vert="horz" lIns="64274" tIns="32137" rIns="64274" bIns="32137" anchor="t"/>
          <a:lstStyle>
            <a:lvl1pPr algn="l">
              <a:defRPr sz="28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74" tIns="32137" rIns="64274" bIns="32137" anchor="b"/>
          <a:lstStyle>
            <a:lvl1pPr marL="0" indent="0">
              <a:buNone/>
              <a:defRPr sz="1400"/>
            </a:lvl1pPr>
            <a:lvl2pPr marL="321374" indent="0">
              <a:buNone/>
              <a:defRPr sz="1300"/>
            </a:lvl2pPr>
            <a:lvl3pPr marL="642750" indent="0">
              <a:buNone/>
              <a:defRPr sz="1100"/>
            </a:lvl3pPr>
            <a:lvl4pPr marL="964124" indent="0">
              <a:buNone/>
              <a:defRPr sz="1000"/>
            </a:lvl4pPr>
            <a:lvl5pPr marL="1285500" indent="0">
              <a:buNone/>
              <a:defRPr sz="1000"/>
            </a:lvl5pPr>
            <a:lvl6pPr marL="1606877" indent="0">
              <a:buNone/>
              <a:defRPr sz="1000"/>
            </a:lvl6pPr>
            <a:lvl7pPr marL="1928250" indent="0">
              <a:buNone/>
              <a:defRPr sz="1000"/>
            </a:lvl7pPr>
            <a:lvl8pPr marL="2249626" indent="0">
              <a:buNone/>
              <a:defRPr sz="1000"/>
            </a:lvl8pPr>
            <a:lvl9pPr marL="2571001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746CC8-DA44-074E-9754-3AB0CFBB7E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90266"/>
      </p:ext>
    </p:extLst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4" tIns="32137" rIns="64274" bIns="32137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648" y="1600652"/>
            <a:ext cx="4060775" cy="4525119"/>
          </a:xfrm>
          <a:prstGeom prst="rect">
            <a:avLst/>
          </a:prstGeom>
        </p:spPr>
        <p:txBody>
          <a:bodyPr vert="horz" lIns="64274" tIns="32137" rIns="64274" bIns="32137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5579" y="1600652"/>
            <a:ext cx="4060775" cy="4525119"/>
          </a:xfrm>
          <a:prstGeom prst="rect">
            <a:avLst/>
          </a:prstGeom>
        </p:spPr>
        <p:txBody>
          <a:bodyPr vert="horz" lIns="64274" tIns="32137" rIns="64274" bIns="32137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B6555-936F-0B44-964A-8128241BE8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29280"/>
      </p:ext>
    </p:extLst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4" tIns="32137" rIns="64274" bIns="32137"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74" tIns="32137" rIns="64274" bIns="32137" anchor="b"/>
          <a:lstStyle>
            <a:lvl1pPr marL="0" indent="0">
              <a:buNone/>
              <a:defRPr sz="1700" b="1"/>
            </a:lvl1pPr>
            <a:lvl2pPr marL="321374" indent="0">
              <a:buNone/>
              <a:defRPr sz="1400" b="1"/>
            </a:lvl2pPr>
            <a:lvl3pPr marL="642750" indent="0">
              <a:buNone/>
              <a:defRPr sz="1300" b="1"/>
            </a:lvl3pPr>
            <a:lvl4pPr marL="964124" indent="0">
              <a:buNone/>
              <a:defRPr sz="1100" b="1"/>
            </a:lvl4pPr>
            <a:lvl5pPr marL="1285500" indent="0">
              <a:buNone/>
              <a:defRPr sz="1100" b="1"/>
            </a:lvl5pPr>
            <a:lvl6pPr marL="1606877" indent="0">
              <a:buNone/>
              <a:defRPr sz="1100" b="1"/>
            </a:lvl6pPr>
            <a:lvl7pPr marL="1928250" indent="0">
              <a:buNone/>
              <a:defRPr sz="1100" b="1"/>
            </a:lvl7pPr>
            <a:lvl8pPr marL="2249626" indent="0">
              <a:buNone/>
              <a:defRPr sz="1100" b="1"/>
            </a:lvl8pPr>
            <a:lvl9pPr marL="2571001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74" tIns="32137" rIns="64274" bIns="32137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74" tIns="32137" rIns="64274" bIns="32137" anchor="b"/>
          <a:lstStyle>
            <a:lvl1pPr marL="0" indent="0">
              <a:buNone/>
              <a:defRPr sz="1700" b="1"/>
            </a:lvl1pPr>
            <a:lvl2pPr marL="321374" indent="0">
              <a:buNone/>
              <a:defRPr sz="1400" b="1"/>
            </a:lvl2pPr>
            <a:lvl3pPr marL="642750" indent="0">
              <a:buNone/>
              <a:defRPr sz="1300" b="1"/>
            </a:lvl3pPr>
            <a:lvl4pPr marL="964124" indent="0">
              <a:buNone/>
              <a:defRPr sz="1100" b="1"/>
            </a:lvl4pPr>
            <a:lvl5pPr marL="1285500" indent="0">
              <a:buNone/>
              <a:defRPr sz="1100" b="1"/>
            </a:lvl5pPr>
            <a:lvl6pPr marL="1606877" indent="0">
              <a:buNone/>
              <a:defRPr sz="1100" b="1"/>
            </a:lvl6pPr>
            <a:lvl7pPr marL="1928250" indent="0">
              <a:buNone/>
              <a:defRPr sz="1100" b="1"/>
            </a:lvl7pPr>
            <a:lvl8pPr marL="2249626" indent="0">
              <a:buNone/>
              <a:defRPr sz="1100" b="1"/>
            </a:lvl8pPr>
            <a:lvl9pPr marL="2571001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74" tIns="32137" rIns="64274" bIns="32137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2A5AE-268D-514C-A6B0-88B3279227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70858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91" tIns="32146" rIns="64291" bIns="32146" anchor="b"/>
          <a:lstStyle>
            <a:lvl1pPr marL="0" indent="0">
              <a:buNone/>
              <a:defRPr sz="1700" b="1"/>
            </a:lvl1pPr>
            <a:lvl2pPr marL="321457" indent="0">
              <a:buNone/>
              <a:defRPr sz="1400" b="1"/>
            </a:lvl2pPr>
            <a:lvl3pPr marL="642915" indent="0">
              <a:buNone/>
              <a:defRPr sz="1300" b="1"/>
            </a:lvl3pPr>
            <a:lvl4pPr marL="964372" indent="0">
              <a:buNone/>
              <a:defRPr sz="1100" b="1"/>
            </a:lvl4pPr>
            <a:lvl5pPr marL="1285829" indent="0">
              <a:buNone/>
              <a:defRPr sz="1100" b="1"/>
            </a:lvl5pPr>
            <a:lvl6pPr marL="1607287" indent="0">
              <a:buNone/>
              <a:defRPr sz="1100" b="1"/>
            </a:lvl6pPr>
            <a:lvl7pPr marL="1928744" indent="0">
              <a:buNone/>
              <a:defRPr sz="1100" b="1"/>
            </a:lvl7pPr>
            <a:lvl8pPr marL="2250201" indent="0">
              <a:buNone/>
              <a:defRPr sz="1100" b="1"/>
            </a:lvl8pPr>
            <a:lvl9pPr marL="2571659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pic>
        <p:nvPicPr>
          <p:cNvPr id="7" name="Image 6" descr="img_1112257784071.jp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7073"/>
          <a:stretch>
            <a:fillRect/>
          </a:stretch>
        </p:blipFill>
        <p:spPr>
          <a:xfrm>
            <a:off x="-762000" y="5808763"/>
            <a:ext cx="2438400" cy="989146"/>
          </a:xfrm>
          <a:prstGeom prst="rect">
            <a:avLst/>
          </a:prstGeom>
          <a:ln>
            <a:noFill/>
          </a:ln>
        </p:spPr>
      </p:pic>
      <p:pic>
        <p:nvPicPr>
          <p:cNvPr id="8" name="Image 7" descr="Logo LINA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748" y="6259030"/>
            <a:ext cx="966208" cy="5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67184"/>
      </p:ext>
    </p:extLst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4" tIns="32137" rIns="64274" bIns="32137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27D4C7-A29E-F841-96CC-DD8B4B6AD6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02690"/>
      </p:ext>
    </p:extLst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C535B-65D2-8041-B352-79366D300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84897"/>
      </p:ext>
    </p:extLst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52" y="273478"/>
            <a:ext cx="3008189" cy="1161975"/>
          </a:xfrm>
          <a:prstGeom prst="rect">
            <a:avLst/>
          </a:prstGeom>
        </p:spPr>
        <p:txBody>
          <a:bodyPr vert="horz" lIns="64274" tIns="32137" rIns="64274" bIns="32137"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74" tIns="32137" rIns="64274" bIns="32137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652" y="1435448"/>
            <a:ext cx="3008189" cy="4690318"/>
          </a:xfrm>
          <a:prstGeom prst="rect">
            <a:avLst/>
          </a:prstGeom>
        </p:spPr>
        <p:txBody>
          <a:bodyPr vert="horz" lIns="64274" tIns="32137" rIns="64274" bIns="32137"/>
          <a:lstStyle>
            <a:lvl1pPr marL="0" indent="0">
              <a:buNone/>
              <a:defRPr sz="1000"/>
            </a:lvl1pPr>
            <a:lvl2pPr marL="321374" indent="0">
              <a:buNone/>
              <a:defRPr sz="800"/>
            </a:lvl2pPr>
            <a:lvl3pPr marL="642750" indent="0">
              <a:buNone/>
              <a:defRPr sz="700"/>
            </a:lvl3pPr>
            <a:lvl4pPr marL="964124" indent="0">
              <a:buNone/>
              <a:defRPr sz="600"/>
            </a:lvl4pPr>
            <a:lvl5pPr marL="1285500" indent="0">
              <a:buNone/>
              <a:defRPr sz="600"/>
            </a:lvl5pPr>
            <a:lvl6pPr marL="1606877" indent="0">
              <a:buNone/>
              <a:defRPr sz="600"/>
            </a:lvl6pPr>
            <a:lvl7pPr marL="1928250" indent="0">
              <a:buNone/>
              <a:defRPr sz="600"/>
            </a:lvl7pPr>
            <a:lvl8pPr marL="2249626" indent="0">
              <a:buNone/>
              <a:defRPr sz="600"/>
            </a:lvl8pPr>
            <a:lvl9pPr marL="2571001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E714EC-7338-F94C-A9C2-CDA50BB77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55295"/>
      </p:ext>
    </p:extLst>
  </p:cSld>
  <p:clrMapOvr>
    <a:masterClrMapping/>
  </p:clrMapOvr>
  <p:transition xmlns:p14="http://schemas.microsoft.com/office/powerpoint/2010/main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640" y="4800824"/>
            <a:ext cx="5486177" cy="567035"/>
          </a:xfrm>
          <a:prstGeom prst="rect">
            <a:avLst/>
          </a:prstGeom>
        </p:spPr>
        <p:txBody>
          <a:bodyPr vert="horz" lIns="64274" tIns="32137" rIns="64274" bIns="32137"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640" y="612800"/>
            <a:ext cx="5486177" cy="4114354"/>
          </a:xfrm>
          <a:prstGeom prst="rect">
            <a:avLst/>
          </a:prstGeom>
        </p:spPr>
        <p:txBody>
          <a:bodyPr vert="horz" lIns="64274" tIns="32137" rIns="64274" bIns="32137"/>
          <a:lstStyle>
            <a:lvl1pPr marL="0" indent="0">
              <a:buNone/>
              <a:defRPr sz="2200"/>
            </a:lvl1pPr>
            <a:lvl2pPr marL="321374" indent="0">
              <a:buNone/>
              <a:defRPr sz="2000"/>
            </a:lvl2pPr>
            <a:lvl3pPr marL="642750" indent="0">
              <a:buNone/>
              <a:defRPr sz="1700"/>
            </a:lvl3pPr>
            <a:lvl4pPr marL="964124" indent="0">
              <a:buNone/>
              <a:defRPr sz="1400"/>
            </a:lvl4pPr>
            <a:lvl5pPr marL="1285500" indent="0">
              <a:buNone/>
              <a:defRPr sz="1400"/>
            </a:lvl5pPr>
            <a:lvl6pPr marL="1606877" indent="0">
              <a:buNone/>
              <a:defRPr sz="1400"/>
            </a:lvl6pPr>
            <a:lvl7pPr marL="1928250" indent="0">
              <a:buNone/>
              <a:defRPr sz="1400"/>
            </a:lvl7pPr>
            <a:lvl8pPr marL="2249626" indent="0">
              <a:buNone/>
              <a:defRPr sz="1400"/>
            </a:lvl8pPr>
            <a:lvl9pPr marL="2571001" indent="0">
              <a:buNone/>
              <a:defRPr sz="1400"/>
            </a:lvl9pPr>
          </a:lstStyle>
          <a:p>
            <a:pPr lvl="0"/>
            <a:r>
              <a:rPr lang="fr-FR" noProof="0" smtClean="0">
                <a:sym typeface="Gill Sans" charset="0"/>
              </a:rPr>
              <a:t>Faire glisser l'image vers l'espace réservé ou cliquer sur l'icône pour l'ajouter</a:t>
            </a:r>
            <a:endParaRPr lang="fr-FR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640" y="5367860"/>
            <a:ext cx="5486177" cy="804788"/>
          </a:xfrm>
          <a:prstGeom prst="rect">
            <a:avLst/>
          </a:prstGeom>
        </p:spPr>
        <p:txBody>
          <a:bodyPr vert="horz" lIns="64274" tIns="32137" rIns="64274" bIns="32137"/>
          <a:lstStyle>
            <a:lvl1pPr marL="0" indent="0">
              <a:buNone/>
              <a:defRPr sz="1000"/>
            </a:lvl1pPr>
            <a:lvl2pPr marL="321374" indent="0">
              <a:buNone/>
              <a:defRPr sz="800"/>
            </a:lvl2pPr>
            <a:lvl3pPr marL="642750" indent="0">
              <a:buNone/>
              <a:defRPr sz="700"/>
            </a:lvl3pPr>
            <a:lvl4pPr marL="964124" indent="0">
              <a:buNone/>
              <a:defRPr sz="600"/>
            </a:lvl4pPr>
            <a:lvl5pPr marL="1285500" indent="0">
              <a:buNone/>
              <a:defRPr sz="600"/>
            </a:lvl5pPr>
            <a:lvl6pPr marL="1606877" indent="0">
              <a:buNone/>
              <a:defRPr sz="600"/>
            </a:lvl6pPr>
            <a:lvl7pPr marL="1928250" indent="0">
              <a:buNone/>
              <a:defRPr sz="600"/>
            </a:lvl7pPr>
            <a:lvl8pPr marL="2249626" indent="0">
              <a:buNone/>
              <a:defRPr sz="600"/>
            </a:lvl8pPr>
            <a:lvl9pPr marL="2571001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7530A-5555-BF45-BAB0-0C59AD630C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41143"/>
      </p:ext>
    </p:extLst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  <a:prstGeom prst="rect">
            <a:avLst/>
          </a:prstGeom>
        </p:spPr>
        <p:txBody>
          <a:bodyPr vert="horz" lIns="64274" tIns="32137" rIns="64274" bIns="32137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647" y="1600652"/>
            <a:ext cx="8228707" cy="4525119"/>
          </a:xfrm>
          <a:prstGeom prst="rect">
            <a:avLst/>
          </a:prstGeom>
        </p:spPr>
        <p:txBody>
          <a:bodyPr vert="eaVert" lIns="64274" tIns="32137" rIns="64274" bIns="32137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4B4B4-1496-8F47-90D3-E36A75D12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87543"/>
      </p:ext>
    </p:extLst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177" y="274588"/>
            <a:ext cx="2057176" cy="5851178"/>
          </a:xfrm>
          <a:prstGeom prst="rect">
            <a:avLst/>
          </a:prstGeom>
        </p:spPr>
        <p:txBody>
          <a:bodyPr vert="eaVert" lIns="64274" tIns="32137" rIns="64274" bIns="32137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647" y="274588"/>
            <a:ext cx="6064374" cy="5851178"/>
          </a:xfrm>
          <a:prstGeom prst="rect">
            <a:avLst/>
          </a:prstGeom>
        </p:spPr>
        <p:txBody>
          <a:bodyPr vert="eaVert" lIns="64274" tIns="32137" rIns="64274" bIns="32137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CCD1F4-007B-B84D-B80F-07ED95D13C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91161"/>
      </p:ext>
    </p:extLst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824" y="3886653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57" indent="0" algn="ctr">
              <a:buNone/>
              <a:defRPr/>
            </a:lvl2pPr>
            <a:lvl3pPr marL="642717" indent="0" algn="ctr">
              <a:buNone/>
              <a:defRPr/>
            </a:lvl3pPr>
            <a:lvl4pPr marL="964075" indent="0" algn="ctr">
              <a:buNone/>
              <a:defRPr/>
            </a:lvl4pPr>
            <a:lvl5pPr marL="1285434" indent="0" algn="ctr">
              <a:buNone/>
              <a:defRPr/>
            </a:lvl5pPr>
            <a:lvl6pPr marL="1606794" indent="0" algn="ctr">
              <a:buNone/>
              <a:defRPr/>
            </a:lvl6pPr>
            <a:lvl7pPr marL="1928151" indent="0" algn="ctr">
              <a:buNone/>
              <a:defRPr/>
            </a:lvl7pPr>
            <a:lvl8pPr marL="2249511" indent="0" algn="ctr">
              <a:buNone/>
              <a:defRPr/>
            </a:lvl8pPr>
            <a:lvl9pPr marL="2570870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703BBE-25B7-5F41-9CE9-02FED1A1B0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399029"/>
      </p:ext>
    </p:extLst>
  </p:cSld>
  <p:clrMapOvr>
    <a:masterClrMapping/>
  </p:clrMapOvr>
  <p:transition xmlns:p14="http://schemas.microsoft.com/office/powerpoint/2010/main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B471E8-FE07-D04A-8245-AE2F3C600E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1314"/>
      </p:ext>
    </p:extLst>
  </p:cSld>
  <p:clrMapOvr>
    <a:masterClrMapping/>
  </p:clrMapOvr>
  <p:transition xmlns:p14="http://schemas.microsoft.com/office/powerpoint/2010/main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57" indent="0">
              <a:buNone/>
              <a:defRPr sz="1300"/>
            </a:lvl2pPr>
            <a:lvl3pPr marL="642717" indent="0">
              <a:buNone/>
              <a:defRPr sz="1100"/>
            </a:lvl3pPr>
            <a:lvl4pPr marL="964075" indent="0">
              <a:buNone/>
              <a:defRPr sz="1000"/>
            </a:lvl4pPr>
            <a:lvl5pPr marL="1285434" indent="0">
              <a:buNone/>
              <a:defRPr sz="1000"/>
            </a:lvl5pPr>
            <a:lvl6pPr marL="1606794" indent="0">
              <a:buNone/>
              <a:defRPr sz="1000"/>
            </a:lvl6pPr>
            <a:lvl7pPr marL="1928151" indent="0">
              <a:buNone/>
              <a:defRPr sz="1000"/>
            </a:lvl7pPr>
            <a:lvl8pPr marL="2249511" indent="0">
              <a:buNone/>
              <a:defRPr sz="1000"/>
            </a:lvl8pPr>
            <a:lvl9pPr marL="257087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49CDB-3C9B-7144-81FF-AF036309D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71568"/>
      </p:ext>
    </p:extLst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92969" y="1946678"/>
            <a:ext cx="1718965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19090" y="1946678"/>
            <a:ext cx="1718965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91FFD-CC33-4346-B33C-FE5D27BD5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99526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145593"/>
      </p:ext>
    </p:extLst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57" indent="0">
              <a:buNone/>
              <a:defRPr sz="1400" b="1"/>
            </a:lvl2pPr>
            <a:lvl3pPr marL="642717" indent="0">
              <a:buNone/>
              <a:defRPr sz="1300" b="1"/>
            </a:lvl3pPr>
            <a:lvl4pPr marL="964075" indent="0">
              <a:buNone/>
              <a:defRPr sz="1100" b="1"/>
            </a:lvl4pPr>
            <a:lvl5pPr marL="1285434" indent="0">
              <a:buNone/>
              <a:defRPr sz="1100" b="1"/>
            </a:lvl5pPr>
            <a:lvl6pPr marL="1606794" indent="0">
              <a:buNone/>
              <a:defRPr sz="1100" b="1"/>
            </a:lvl6pPr>
            <a:lvl7pPr marL="1928151" indent="0">
              <a:buNone/>
              <a:defRPr sz="1100" b="1"/>
            </a:lvl7pPr>
            <a:lvl8pPr marL="2249511" indent="0">
              <a:buNone/>
              <a:defRPr sz="1100" b="1"/>
            </a:lvl8pPr>
            <a:lvl9pPr marL="2570870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0A4898-6431-974E-81D4-A2B3B5A9C0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91957"/>
      </p:ext>
    </p:extLst>
  </p:cSld>
  <p:clrMapOvr>
    <a:masterClrMapping/>
  </p:clrMapOvr>
  <p:transition xmlns:p14="http://schemas.microsoft.com/office/powerpoint/2010/main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21B4B8-CEDE-0843-9947-937C21F978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17090"/>
      </p:ext>
    </p:extLst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2BBE3-CCE5-FE4A-8091-557259419F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09333"/>
      </p:ext>
    </p:extLst>
  </p:cSld>
  <p:clrMapOvr>
    <a:masterClrMapping/>
  </p:clrMapOvr>
  <p:transition xmlns:p14="http://schemas.microsoft.com/office/powerpoint/2010/main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53" y="273479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653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9930B5-BFEA-9C42-BAA9-7E9C13DB4D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86457"/>
      </p:ext>
    </p:extLst>
  </p:cSld>
  <p:clrMapOvr>
    <a:masterClrMapping/>
  </p:clrMapOvr>
  <p:transition xmlns:p14="http://schemas.microsoft.com/office/powerpoint/2010/main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641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641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57" indent="0">
              <a:buNone/>
              <a:defRPr sz="2000"/>
            </a:lvl2pPr>
            <a:lvl3pPr marL="642717" indent="0">
              <a:buNone/>
              <a:defRPr sz="1700"/>
            </a:lvl3pPr>
            <a:lvl4pPr marL="964075" indent="0">
              <a:buNone/>
              <a:defRPr sz="1400"/>
            </a:lvl4pPr>
            <a:lvl5pPr marL="1285434" indent="0">
              <a:buNone/>
              <a:defRPr sz="1400"/>
            </a:lvl5pPr>
            <a:lvl6pPr marL="1606794" indent="0">
              <a:buNone/>
              <a:defRPr sz="1400"/>
            </a:lvl6pPr>
            <a:lvl7pPr marL="1928151" indent="0">
              <a:buNone/>
              <a:defRPr sz="1400"/>
            </a:lvl7pPr>
            <a:lvl8pPr marL="2249511" indent="0">
              <a:buNone/>
              <a:defRPr sz="1400"/>
            </a:lvl8pPr>
            <a:lvl9pPr marL="2570870" indent="0">
              <a:buNone/>
              <a:defRPr sz="1400"/>
            </a:lvl9pPr>
          </a:lstStyle>
          <a:p>
            <a:pPr lvl="0"/>
            <a:r>
              <a:rPr lang="fr-FR" noProof="0" smtClean="0">
                <a:sym typeface="DIN" charset="0"/>
              </a:rPr>
              <a:t>Faire glisser l'image vers l'espace réservé ou cliquer sur l'icône pour l'ajouter</a:t>
            </a:r>
            <a:endParaRPr lang="fr-FR" noProof="0">
              <a:sym typeface="DIN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641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57" indent="0">
              <a:buNone/>
              <a:defRPr sz="800"/>
            </a:lvl2pPr>
            <a:lvl3pPr marL="642717" indent="0">
              <a:buNone/>
              <a:defRPr sz="700"/>
            </a:lvl3pPr>
            <a:lvl4pPr marL="964075" indent="0">
              <a:buNone/>
              <a:defRPr sz="600"/>
            </a:lvl4pPr>
            <a:lvl5pPr marL="1285434" indent="0">
              <a:buNone/>
              <a:defRPr sz="600"/>
            </a:lvl5pPr>
            <a:lvl6pPr marL="1606794" indent="0">
              <a:buNone/>
              <a:defRPr sz="600"/>
            </a:lvl6pPr>
            <a:lvl7pPr marL="1928151" indent="0">
              <a:buNone/>
              <a:defRPr sz="600"/>
            </a:lvl7pPr>
            <a:lvl8pPr marL="2249511" indent="0">
              <a:buNone/>
              <a:defRPr sz="600"/>
            </a:lvl8pPr>
            <a:lvl9pPr marL="2570870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E55D56-DA79-0645-9675-901750DD50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98133"/>
      </p:ext>
    </p:extLst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6D768B-E974-2D48-9F3A-AB1B154F10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23636"/>
      </p:ext>
    </p:extLst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11515" y="178594"/>
            <a:ext cx="1839516" cy="57864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92975" y="178594"/>
            <a:ext cx="5411391" cy="57864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7B5B5-2C93-7241-BA8A-C975B4B3F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30347"/>
      </p:ext>
    </p:extLst>
  </p:cSld>
  <p:clrMapOvr>
    <a:masterClrMapping/>
  </p:clrMapOvr>
  <p:transition xmlns:p14="http://schemas.microsoft.com/office/powerpoint/2010/main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824" y="3886654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41" indent="0" algn="ctr">
              <a:buNone/>
              <a:defRPr/>
            </a:lvl2pPr>
            <a:lvl3pPr marL="642684" indent="0" algn="ctr">
              <a:buNone/>
              <a:defRPr/>
            </a:lvl3pPr>
            <a:lvl4pPr marL="964025" indent="0" algn="ctr">
              <a:buNone/>
              <a:defRPr/>
            </a:lvl4pPr>
            <a:lvl5pPr marL="1285368" indent="0" algn="ctr">
              <a:buNone/>
              <a:defRPr/>
            </a:lvl5pPr>
            <a:lvl6pPr marL="1606711" indent="0" algn="ctr">
              <a:buNone/>
              <a:defRPr/>
            </a:lvl6pPr>
            <a:lvl7pPr marL="1928052" indent="0" algn="ctr">
              <a:buNone/>
              <a:defRPr/>
            </a:lvl7pPr>
            <a:lvl8pPr marL="2249396" indent="0" algn="ctr">
              <a:buNone/>
              <a:defRPr/>
            </a:lvl8pPr>
            <a:lvl9pPr marL="2570738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26345B-9C90-B744-8346-9E3046B309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77051"/>
      </p:ext>
    </p:extLst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9D331-F870-F645-B4D2-DF84E7B706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90267"/>
      </p:ext>
    </p:extLst>
  </p:cSld>
  <p:clrMapOvr>
    <a:masterClrMapping/>
  </p:clrMapOvr>
  <p:transition xmlns:p14="http://schemas.microsoft.com/office/powerpoint/2010/main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41" indent="0">
              <a:buNone/>
              <a:defRPr sz="1300"/>
            </a:lvl2pPr>
            <a:lvl3pPr marL="642684" indent="0">
              <a:buNone/>
              <a:defRPr sz="1100"/>
            </a:lvl3pPr>
            <a:lvl4pPr marL="964025" indent="0">
              <a:buNone/>
              <a:defRPr sz="1000"/>
            </a:lvl4pPr>
            <a:lvl5pPr marL="1285368" indent="0">
              <a:buNone/>
              <a:defRPr sz="1000"/>
            </a:lvl5pPr>
            <a:lvl6pPr marL="1606711" indent="0">
              <a:buNone/>
              <a:defRPr sz="1000"/>
            </a:lvl6pPr>
            <a:lvl7pPr marL="1928052" indent="0">
              <a:buNone/>
              <a:defRPr sz="1000"/>
            </a:lvl7pPr>
            <a:lvl8pPr marL="2249396" indent="0">
              <a:buNone/>
              <a:defRPr sz="1000"/>
            </a:lvl8pPr>
            <a:lvl9pPr marL="2570738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2801B-A26D-1748-978C-C190BCC286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5450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img_1112257784071.jp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7073"/>
          <a:stretch>
            <a:fillRect/>
          </a:stretch>
        </p:blipFill>
        <p:spPr>
          <a:xfrm>
            <a:off x="-709833" y="-55"/>
            <a:ext cx="2438400" cy="989146"/>
          </a:xfrm>
          <a:prstGeom prst="rect">
            <a:avLst/>
          </a:prstGeom>
          <a:ln>
            <a:noFill/>
          </a:ln>
        </p:spPr>
      </p:pic>
      <p:sp>
        <p:nvSpPr>
          <p:cNvPr id="3" name="ZoneTexte 2"/>
          <p:cNvSpPr txBox="1"/>
          <p:nvPr userDrawn="1"/>
        </p:nvSpPr>
        <p:spPr>
          <a:xfrm>
            <a:off x="36636" y="928036"/>
            <a:ext cx="941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>
                <a:solidFill>
                  <a:srgbClr val="09366C"/>
                </a:solidFill>
                <a:latin typeface="Arial Narrow"/>
                <a:cs typeface="Arial Narrow"/>
              </a:rPr>
              <a:t>UNIVERSITÉ</a:t>
            </a:r>
          </a:p>
          <a:p>
            <a:pPr algn="ctr"/>
            <a:r>
              <a:rPr lang="fr-FR" sz="1200" dirty="0" smtClean="0">
                <a:solidFill>
                  <a:srgbClr val="09366C"/>
                </a:solidFill>
                <a:latin typeface="Arial Narrow"/>
                <a:cs typeface="Arial Narrow"/>
              </a:rPr>
              <a:t>DE NANTES</a:t>
            </a:r>
            <a:endParaRPr lang="fr-FR" sz="1200" dirty="0">
              <a:solidFill>
                <a:srgbClr val="09366C"/>
              </a:solidFill>
              <a:latin typeface="Arial Narrow"/>
              <a:cs typeface="Arial Narrow"/>
            </a:endParaRPr>
          </a:p>
        </p:txBody>
      </p:sp>
      <p:pic>
        <p:nvPicPr>
          <p:cNvPr id="4" name="Image 3" descr="Logo LINA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12" y="5419089"/>
            <a:ext cx="966208" cy="548457"/>
          </a:xfrm>
          <a:prstGeom prst="rect">
            <a:avLst/>
          </a:prstGeom>
        </p:spPr>
      </p:pic>
      <p:sp>
        <p:nvSpPr>
          <p:cNvPr id="5" name="ZoneTexte 4"/>
          <p:cNvSpPr txBox="1"/>
          <p:nvPr userDrawn="1"/>
        </p:nvSpPr>
        <p:spPr>
          <a:xfrm>
            <a:off x="-80088" y="5929315"/>
            <a:ext cx="1172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dirty="0" smtClean="0">
                <a:solidFill>
                  <a:srgbClr val="D83346"/>
                </a:solidFill>
                <a:latin typeface="Arial Narrow"/>
                <a:cs typeface="Arial Narrow"/>
              </a:rPr>
              <a:t>LABORATOIRE</a:t>
            </a:r>
            <a:br>
              <a:rPr lang="fr-FR" sz="1100" dirty="0" smtClean="0">
                <a:solidFill>
                  <a:srgbClr val="D83346"/>
                </a:solidFill>
                <a:latin typeface="Arial Narrow"/>
                <a:cs typeface="Arial Narrow"/>
              </a:rPr>
            </a:br>
            <a:r>
              <a:rPr lang="fr-FR" sz="1100" dirty="0" smtClean="0">
                <a:solidFill>
                  <a:srgbClr val="D83346"/>
                </a:solidFill>
                <a:latin typeface="Arial Narrow"/>
                <a:cs typeface="Arial Narrow"/>
              </a:rPr>
              <a:t>D’INFORMATIQUE</a:t>
            </a:r>
            <a:br>
              <a:rPr lang="fr-FR" sz="1100" dirty="0" smtClean="0">
                <a:solidFill>
                  <a:srgbClr val="D83346"/>
                </a:solidFill>
                <a:latin typeface="Arial Narrow"/>
                <a:cs typeface="Arial Narrow"/>
              </a:rPr>
            </a:br>
            <a:r>
              <a:rPr lang="fr-FR" sz="1100" dirty="0" smtClean="0">
                <a:solidFill>
                  <a:srgbClr val="D83346"/>
                </a:solidFill>
                <a:latin typeface="Arial Narrow"/>
                <a:cs typeface="Arial Narrow"/>
              </a:rPr>
              <a:t>DE NANTES</a:t>
            </a:r>
            <a:br>
              <a:rPr lang="fr-FR" sz="1100" dirty="0" smtClean="0">
                <a:solidFill>
                  <a:srgbClr val="D83346"/>
                </a:solidFill>
                <a:latin typeface="Arial Narrow"/>
                <a:cs typeface="Arial Narrow"/>
              </a:rPr>
            </a:br>
            <a:r>
              <a:rPr lang="fr-FR" sz="1100" dirty="0" smtClean="0">
                <a:solidFill>
                  <a:srgbClr val="D83346"/>
                </a:solidFill>
                <a:latin typeface="Arial Narrow"/>
                <a:cs typeface="Arial Narrow"/>
              </a:rPr>
              <a:t>ATLANTIQUE</a:t>
            </a:r>
            <a:endParaRPr lang="fr-FR" sz="1100" dirty="0">
              <a:solidFill>
                <a:srgbClr val="D83346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51910139"/>
      </p:ext>
    </p:extLst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64344" y="1946679"/>
            <a:ext cx="4054078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5578" y="1946679"/>
            <a:ext cx="4054078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B89B11-5FBF-274D-8FDA-431636D7D7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4887"/>
      </p:ext>
    </p:extLst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41" indent="0">
              <a:buNone/>
              <a:defRPr sz="1400" b="1"/>
            </a:lvl2pPr>
            <a:lvl3pPr marL="642684" indent="0">
              <a:buNone/>
              <a:defRPr sz="1300" b="1"/>
            </a:lvl3pPr>
            <a:lvl4pPr marL="964025" indent="0">
              <a:buNone/>
              <a:defRPr sz="1100" b="1"/>
            </a:lvl4pPr>
            <a:lvl5pPr marL="1285368" indent="0">
              <a:buNone/>
              <a:defRPr sz="1100" b="1"/>
            </a:lvl5pPr>
            <a:lvl6pPr marL="1606711" indent="0">
              <a:buNone/>
              <a:defRPr sz="1100" b="1"/>
            </a:lvl6pPr>
            <a:lvl7pPr marL="1928052" indent="0">
              <a:buNone/>
              <a:defRPr sz="1100" b="1"/>
            </a:lvl7pPr>
            <a:lvl8pPr marL="2249396" indent="0">
              <a:buNone/>
              <a:defRPr sz="1100" b="1"/>
            </a:lvl8pPr>
            <a:lvl9pPr marL="2570738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41" indent="0">
              <a:buNone/>
              <a:defRPr sz="1400" b="1"/>
            </a:lvl2pPr>
            <a:lvl3pPr marL="642684" indent="0">
              <a:buNone/>
              <a:defRPr sz="1300" b="1"/>
            </a:lvl3pPr>
            <a:lvl4pPr marL="964025" indent="0">
              <a:buNone/>
              <a:defRPr sz="1100" b="1"/>
            </a:lvl4pPr>
            <a:lvl5pPr marL="1285368" indent="0">
              <a:buNone/>
              <a:defRPr sz="1100" b="1"/>
            </a:lvl5pPr>
            <a:lvl6pPr marL="1606711" indent="0">
              <a:buNone/>
              <a:defRPr sz="1100" b="1"/>
            </a:lvl6pPr>
            <a:lvl7pPr marL="1928052" indent="0">
              <a:buNone/>
              <a:defRPr sz="1100" b="1"/>
            </a:lvl7pPr>
            <a:lvl8pPr marL="2249396" indent="0">
              <a:buNone/>
              <a:defRPr sz="1100" b="1"/>
            </a:lvl8pPr>
            <a:lvl9pPr marL="2570738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0AD02-6D17-1D41-B9BF-A142B9DF72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98784"/>
      </p:ext>
    </p:extLst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F97A58-313D-224D-A75A-A92279C296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49876"/>
      </p:ext>
    </p:extLst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DB455-6B54-0B43-BE4A-DB3F088EB2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35170"/>
      </p:ext>
    </p:extLst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54" y="273480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654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41" indent="0">
              <a:buNone/>
              <a:defRPr sz="800"/>
            </a:lvl2pPr>
            <a:lvl3pPr marL="642684" indent="0">
              <a:buNone/>
              <a:defRPr sz="700"/>
            </a:lvl3pPr>
            <a:lvl4pPr marL="964025" indent="0">
              <a:buNone/>
              <a:defRPr sz="600"/>
            </a:lvl4pPr>
            <a:lvl5pPr marL="1285368" indent="0">
              <a:buNone/>
              <a:defRPr sz="600"/>
            </a:lvl5pPr>
            <a:lvl6pPr marL="1606711" indent="0">
              <a:buNone/>
              <a:defRPr sz="600"/>
            </a:lvl6pPr>
            <a:lvl7pPr marL="1928052" indent="0">
              <a:buNone/>
              <a:defRPr sz="600"/>
            </a:lvl7pPr>
            <a:lvl8pPr marL="2249396" indent="0">
              <a:buNone/>
              <a:defRPr sz="600"/>
            </a:lvl8pPr>
            <a:lvl9pPr marL="2570738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17289-9586-DB47-AE9C-F3C53777BD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249821"/>
      </p:ext>
    </p:extLst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642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642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41" indent="0">
              <a:buNone/>
              <a:defRPr sz="2000"/>
            </a:lvl2pPr>
            <a:lvl3pPr marL="642684" indent="0">
              <a:buNone/>
              <a:defRPr sz="1700"/>
            </a:lvl3pPr>
            <a:lvl4pPr marL="964025" indent="0">
              <a:buNone/>
              <a:defRPr sz="1400"/>
            </a:lvl4pPr>
            <a:lvl5pPr marL="1285368" indent="0">
              <a:buNone/>
              <a:defRPr sz="1400"/>
            </a:lvl5pPr>
            <a:lvl6pPr marL="1606711" indent="0">
              <a:buNone/>
              <a:defRPr sz="1400"/>
            </a:lvl6pPr>
            <a:lvl7pPr marL="1928052" indent="0">
              <a:buNone/>
              <a:defRPr sz="1400"/>
            </a:lvl7pPr>
            <a:lvl8pPr marL="2249396" indent="0">
              <a:buNone/>
              <a:defRPr sz="1400"/>
            </a:lvl8pPr>
            <a:lvl9pPr marL="2570738" indent="0">
              <a:buNone/>
              <a:defRPr sz="1400"/>
            </a:lvl9pPr>
          </a:lstStyle>
          <a:p>
            <a:pPr lvl="0"/>
            <a:r>
              <a:rPr lang="fr-FR" noProof="0" smtClean="0">
                <a:sym typeface="DIN" charset="0"/>
              </a:rPr>
              <a:t>Faire glisser l'image vers l'espace réservé ou cliquer sur l'icône pour l'ajouter</a:t>
            </a:r>
            <a:endParaRPr lang="fr-FR" noProof="0">
              <a:sym typeface="DIN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642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41" indent="0">
              <a:buNone/>
              <a:defRPr sz="800"/>
            </a:lvl2pPr>
            <a:lvl3pPr marL="642684" indent="0">
              <a:buNone/>
              <a:defRPr sz="700"/>
            </a:lvl3pPr>
            <a:lvl4pPr marL="964025" indent="0">
              <a:buNone/>
              <a:defRPr sz="600"/>
            </a:lvl4pPr>
            <a:lvl5pPr marL="1285368" indent="0">
              <a:buNone/>
              <a:defRPr sz="600"/>
            </a:lvl5pPr>
            <a:lvl6pPr marL="1606711" indent="0">
              <a:buNone/>
              <a:defRPr sz="600"/>
            </a:lvl6pPr>
            <a:lvl7pPr marL="1928052" indent="0">
              <a:buNone/>
              <a:defRPr sz="600"/>
            </a:lvl7pPr>
            <a:lvl8pPr marL="2249396" indent="0">
              <a:buNone/>
              <a:defRPr sz="600"/>
            </a:lvl8pPr>
            <a:lvl9pPr marL="2570738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D20E88-09D0-7649-AF35-49246D6164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92861"/>
      </p:ext>
    </p:extLst>
  </p:cSld>
  <p:clrMapOvr>
    <a:masterClrMapping/>
  </p:clrMapOvr>
  <p:transition xmlns:p14="http://schemas.microsoft.com/office/powerpoint/2010/main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63AA4-A2CE-7345-983A-325CC4D07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23670"/>
      </p:ext>
    </p:extLst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5828" y="178594"/>
            <a:ext cx="2053828" cy="57864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64344" y="178594"/>
            <a:ext cx="6054328" cy="57864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39012-555B-BA4E-A852-9C66BC8E5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96361"/>
      </p:ext>
    </p:extLst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824" y="3886655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24" indent="0" algn="ctr">
              <a:buNone/>
              <a:defRPr/>
            </a:lvl2pPr>
            <a:lvl3pPr marL="642651" indent="0" algn="ctr">
              <a:buNone/>
              <a:defRPr/>
            </a:lvl3pPr>
            <a:lvl4pPr marL="963975" indent="0" algn="ctr">
              <a:buNone/>
              <a:defRPr/>
            </a:lvl4pPr>
            <a:lvl5pPr marL="1285302" indent="0" algn="ctr">
              <a:buNone/>
              <a:defRPr/>
            </a:lvl5pPr>
            <a:lvl6pPr marL="1606628" indent="0" algn="ctr">
              <a:buNone/>
              <a:defRPr/>
            </a:lvl6pPr>
            <a:lvl7pPr marL="1927954" indent="0" algn="ctr">
              <a:buNone/>
              <a:defRPr/>
            </a:lvl7pPr>
            <a:lvl8pPr marL="2249281" indent="0" algn="ctr">
              <a:buNone/>
              <a:defRPr/>
            </a:lvl8pPr>
            <a:lvl9pPr marL="2570607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C9B8FC-4613-D94F-B427-FA9EBA1C94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41552"/>
      </p:ext>
    </p:extLst>
  </p:cSld>
  <p:clrMapOvr>
    <a:masterClrMapping/>
  </p:clrMapOvr>
  <p:transition xmlns:p14="http://schemas.microsoft.com/office/powerpoint/2010/main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7A85F-903F-7440-9E42-F0C0C5A155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95014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3473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224" y="273472"/>
            <a:ext cx="5111130" cy="5852294"/>
          </a:xfrm>
          <a:prstGeom prst="rect">
            <a:avLst/>
          </a:prstGeom>
        </p:spPr>
        <p:txBody>
          <a:bodyPr vert="horz" lIns="64291" tIns="32146" rIns="64291" bIns="32146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647" y="1435448"/>
            <a:ext cx="3008189" cy="4690318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pic>
        <p:nvPicPr>
          <p:cNvPr id="5" name="Image 4" descr="img_1112257784071.jp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7073"/>
          <a:stretch>
            <a:fillRect/>
          </a:stretch>
        </p:blipFill>
        <p:spPr>
          <a:xfrm>
            <a:off x="-762000" y="5808763"/>
            <a:ext cx="2438400" cy="989146"/>
          </a:xfrm>
          <a:prstGeom prst="rect">
            <a:avLst/>
          </a:prstGeom>
          <a:ln>
            <a:noFill/>
          </a:ln>
        </p:spPr>
      </p:pic>
      <p:pic>
        <p:nvPicPr>
          <p:cNvPr id="6" name="Image 5" descr="Logo LINA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748" y="6259030"/>
            <a:ext cx="966208" cy="5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14113"/>
      </p:ext>
    </p:extLst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24" indent="0">
              <a:buNone/>
              <a:defRPr sz="1300"/>
            </a:lvl2pPr>
            <a:lvl3pPr marL="642651" indent="0">
              <a:buNone/>
              <a:defRPr sz="1100"/>
            </a:lvl3pPr>
            <a:lvl4pPr marL="963975" indent="0">
              <a:buNone/>
              <a:defRPr sz="1000"/>
            </a:lvl4pPr>
            <a:lvl5pPr marL="1285302" indent="0">
              <a:buNone/>
              <a:defRPr sz="1000"/>
            </a:lvl5pPr>
            <a:lvl6pPr marL="1606628" indent="0">
              <a:buNone/>
              <a:defRPr sz="1000"/>
            </a:lvl6pPr>
            <a:lvl7pPr marL="1927954" indent="0">
              <a:buNone/>
              <a:defRPr sz="1000"/>
            </a:lvl7pPr>
            <a:lvl8pPr marL="2249281" indent="0">
              <a:buNone/>
              <a:defRPr sz="1000"/>
            </a:lvl8pPr>
            <a:lvl9pPr marL="2570607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9E1DC6-4795-4F4F-85EA-D7B0301596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34924"/>
      </p:ext>
    </p:extLst>
  </p:cSld>
  <p:clrMapOvr>
    <a:masterClrMapping/>
  </p:clrMapOvr>
  <p:transition xmlns:p14="http://schemas.microsoft.com/office/powerpoint/2010/main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464970" y="1946680"/>
            <a:ext cx="1339453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911578" y="1946680"/>
            <a:ext cx="1339453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F2901-78E4-3C43-A8E0-0490AF6780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37456"/>
      </p:ext>
    </p:extLst>
  </p:cSld>
  <p:clrMapOvr>
    <a:masterClrMapping/>
  </p:clrMapOvr>
  <p:transition xmlns:p14="http://schemas.microsoft.com/office/powerpoint/2010/main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24" indent="0">
              <a:buNone/>
              <a:defRPr sz="1400" b="1"/>
            </a:lvl2pPr>
            <a:lvl3pPr marL="642651" indent="0">
              <a:buNone/>
              <a:defRPr sz="1300" b="1"/>
            </a:lvl3pPr>
            <a:lvl4pPr marL="963975" indent="0">
              <a:buNone/>
              <a:defRPr sz="1100" b="1"/>
            </a:lvl4pPr>
            <a:lvl5pPr marL="1285302" indent="0">
              <a:buNone/>
              <a:defRPr sz="1100" b="1"/>
            </a:lvl5pPr>
            <a:lvl6pPr marL="1606628" indent="0">
              <a:buNone/>
              <a:defRPr sz="1100" b="1"/>
            </a:lvl6pPr>
            <a:lvl7pPr marL="1927954" indent="0">
              <a:buNone/>
              <a:defRPr sz="1100" b="1"/>
            </a:lvl7pPr>
            <a:lvl8pPr marL="2249281" indent="0">
              <a:buNone/>
              <a:defRPr sz="1100" b="1"/>
            </a:lvl8pPr>
            <a:lvl9pPr marL="2570607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52A69-C450-E346-B018-FADDAD339F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53860"/>
      </p:ext>
    </p:extLst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9524A-4B1C-1F4F-97A0-40897469BB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76819"/>
      </p:ext>
    </p:extLst>
  </p:cSld>
  <p:clrMapOvr>
    <a:masterClrMapping/>
  </p:clrMapOvr>
  <p:transition xmlns:p14="http://schemas.microsoft.com/office/powerpoint/2010/main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C06EE-1678-304E-AA9E-3FE760BD13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15616"/>
      </p:ext>
    </p:extLst>
  </p:cSld>
  <p:clrMapOvr>
    <a:masterClrMapping/>
  </p:clrMapOvr>
  <p:transition xmlns:p14="http://schemas.microsoft.com/office/powerpoint/2010/main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55" y="273481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655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79416-488F-974B-99D5-29138D440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76233"/>
      </p:ext>
    </p:extLst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643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643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24" indent="0">
              <a:buNone/>
              <a:defRPr sz="2000"/>
            </a:lvl2pPr>
            <a:lvl3pPr marL="642651" indent="0">
              <a:buNone/>
              <a:defRPr sz="1700"/>
            </a:lvl3pPr>
            <a:lvl4pPr marL="963975" indent="0">
              <a:buNone/>
              <a:defRPr sz="1400"/>
            </a:lvl4pPr>
            <a:lvl5pPr marL="1285302" indent="0">
              <a:buNone/>
              <a:defRPr sz="1400"/>
            </a:lvl5pPr>
            <a:lvl6pPr marL="1606628" indent="0">
              <a:buNone/>
              <a:defRPr sz="1400"/>
            </a:lvl6pPr>
            <a:lvl7pPr marL="1927954" indent="0">
              <a:buNone/>
              <a:defRPr sz="1400"/>
            </a:lvl7pPr>
            <a:lvl8pPr marL="2249281" indent="0">
              <a:buNone/>
              <a:defRPr sz="1400"/>
            </a:lvl8pPr>
            <a:lvl9pPr marL="2570607" indent="0">
              <a:buNone/>
              <a:defRPr sz="1400"/>
            </a:lvl9pPr>
          </a:lstStyle>
          <a:p>
            <a:pPr lvl="0"/>
            <a:r>
              <a:rPr lang="fr-FR" noProof="0" smtClean="0">
                <a:sym typeface="DIN" charset="0"/>
              </a:rPr>
              <a:t>Faire glisser l'image vers l'espace réservé ou cliquer sur l'icône pour l'ajouter</a:t>
            </a:r>
            <a:endParaRPr lang="fr-FR" noProof="0">
              <a:sym typeface="DIN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643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24" indent="0">
              <a:buNone/>
              <a:defRPr sz="800"/>
            </a:lvl2pPr>
            <a:lvl3pPr marL="642651" indent="0">
              <a:buNone/>
              <a:defRPr sz="700"/>
            </a:lvl3pPr>
            <a:lvl4pPr marL="963975" indent="0">
              <a:buNone/>
              <a:defRPr sz="600"/>
            </a:lvl4pPr>
            <a:lvl5pPr marL="1285302" indent="0">
              <a:buNone/>
              <a:defRPr sz="600"/>
            </a:lvl5pPr>
            <a:lvl6pPr marL="1606628" indent="0">
              <a:buNone/>
              <a:defRPr sz="600"/>
            </a:lvl6pPr>
            <a:lvl7pPr marL="1927954" indent="0">
              <a:buNone/>
              <a:defRPr sz="600"/>
            </a:lvl7pPr>
            <a:lvl8pPr marL="2249281" indent="0">
              <a:buNone/>
              <a:defRPr sz="600"/>
            </a:lvl8pPr>
            <a:lvl9pPr marL="2570607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E1CA4-036A-1B4F-82F8-9F87B8C8E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50005"/>
      </p:ext>
    </p:extLst>
  </p:cSld>
  <p:clrMapOvr>
    <a:masterClrMapping/>
  </p:clrMapOvr>
  <p:transition xmlns:p14="http://schemas.microsoft.com/office/powerpoint/2010/main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54C680-3568-834D-B209-91C031D8AD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08053"/>
      </p:ext>
    </p:extLst>
  </p:cSld>
  <p:clrMapOvr>
    <a:masterClrMapping/>
  </p:clrMapOvr>
  <p:transition xmlns:p14="http://schemas.microsoft.com/office/powerpoint/2010/main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11515" y="178594"/>
            <a:ext cx="1839516" cy="57864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92977" y="178594"/>
            <a:ext cx="5411391" cy="57864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2E0C0E-3D41-534F-9A5A-76325986FE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15993"/>
      </p:ext>
    </p:extLst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824" y="3886656"/>
            <a:ext cx="6400354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308" indent="0" algn="ctr">
              <a:buNone/>
              <a:defRPr/>
            </a:lvl2pPr>
            <a:lvl3pPr marL="642618" indent="0" algn="ctr">
              <a:buNone/>
              <a:defRPr/>
            </a:lvl3pPr>
            <a:lvl4pPr marL="963925" indent="0" algn="ctr">
              <a:buNone/>
              <a:defRPr/>
            </a:lvl4pPr>
            <a:lvl5pPr marL="1285237" indent="0" algn="ctr">
              <a:buNone/>
              <a:defRPr/>
            </a:lvl5pPr>
            <a:lvl6pPr marL="1606546" indent="0" algn="ctr">
              <a:buNone/>
              <a:defRPr/>
            </a:lvl6pPr>
            <a:lvl7pPr marL="1927855" indent="0" algn="ctr">
              <a:buNone/>
              <a:defRPr/>
            </a:lvl7pPr>
            <a:lvl8pPr marL="2249166" indent="0" algn="ctr">
              <a:buNone/>
              <a:defRPr/>
            </a:lvl8pPr>
            <a:lvl9pPr marL="2570475" indent="0" algn="ctr">
              <a:buNone/>
              <a:defRPr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27CEE-8D3F-714F-8AD4-5BF22DED58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23871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635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635" y="612800"/>
            <a:ext cx="5486177" cy="4114354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2200"/>
            </a:lvl1pPr>
            <a:lvl2pPr marL="321457" indent="0">
              <a:buNone/>
              <a:defRPr sz="2000"/>
            </a:lvl2pPr>
            <a:lvl3pPr marL="642915" indent="0">
              <a:buNone/>
              <a:defRPr sz="1700"/>
            </a:lvl3pPr>
            <a:lvl4pPr marL="964372" indent="0">
              <a:buNone/>
              <a:defRPr sz="1400"/>
            </a:lvl4pPr>
            <a:lvl5pPr marL="1285829" indent="0">
              <a:buNone/>
              <a:defRPr sz="1400"/>
            </a:lvl5pPr>
            <a:lvl6pPr marL="1607287" indent="0">
              <a:buNone/>
              <a:defRPr sz="1400"/>
            </a:lvl6pPr>
            <a:lvl7pPr marL="1928744" indent="0">
              <a:buNone/>
              <a:defRPr sz="1400"/>
            </a:lvl7pPr>
            <a:lvl8pPr marL="2250201" indent="0">
              <a:buNone/>
              <a:defRPr sz="1400"/>
            </a:lvl8pPr>
            <a:lvl9pPr marL="2571659" indent="0">
              <a:buNone/>
              <a:defRPr sz="1400"/>
            </a:lvl9pPr>
          </a:lstStyle>
          <a:p>
            <a:pPr lvl="0"/>
            <a:r>
              <a:rPr lang="fr-FR" noProof="0" smtClean="0">
                <a:sym typeface="Gill Sans" charset="0"/>
              </a:rPr>
              <a:t>Faire glisser l'image vers l'espace réservé ou cliquer sur l'icône pour l'ajouter</a:t>
            </a:r>
            <a:endParaRPr lang="fr-FR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635" y="5367859"/>
            <a:ext cx="5486177" cy="804788"/>
          </a:xfrm>
          <a:prstGeom prst="rect">
            <a:avLst/>
          </a:prstGeom>
        </p:spPr>
        <p:txBody>
          <a:bodyPr vert="horz" lIns="64291" tIns="32146" rIns="64291" bIns="32146"/>
          <a:lstStyle>
            <a:lvl1pPr marL="0" indent="0">
              <a:buNone/>
              <a:defRPr sz="1000"/>
            </a:lvl1pPr>
            <a:lvl2pPr marL="321457" indent="0">
              <a:buNone/>
              <a:defRPr sz="800"/>
            </a:lvl2pPr>
            <a:lvl3pPr marL="642915" indent="0">
              <a:buNone/>
              <a:defRPr sz="700"/>
            </a:lvl3pPr>
            <a:lvl4pPr marL="964372" indent="0">
              <a:buNone/>
              <a:defRPr sz="600"/>
            </a:lvl4pPr>
            <a:lvl5pPr marL="1285829" indent="0">
              <a:buNone/>
              <a:defRPr sz="600"/>
            </a:lvl5pPr>
            <a:lvl6pPr marL="1607287" indent="0">
              <a:buNone/>
              <a:defRPr sz="600"/>
            </a:lvl6pPr>
            <a:lvl7pPr marL="1928744" indent="0">
              <a:buNone/>
              <a:defRPr sz="600"/>
            </a:lvl7pPr>
            <a:lvl8pPr marL="2250201" indent="0">
              <a:buNone/>
              <a:defRPr sz="600"/>
            </a:lvl8pPr>
            <a:lvl9pPr marL="2571659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pic>
        <p:nvPicPr>
          <p:cNvPr id="5" name="Image 4" descr="img_1112257784071.jp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7073"/>
          <a:stretch>
            <a:fillRect/>
          </a:stretch>
        </p:blipFill>
        <p:spPr>
          <a:xfrm>
            <a:off x="-762000" y="5808763"/>
            <a:ext cx="2438400" cy="989146"/>
          </a:xfrm>
          <a:prstGeom prst="rect">
            <a:avLst/>
          </a:prstGeom>
          <a:ln>
            <a:noFill/>
          </a:ln>
        </p:spPr>
      </p:pic>
      <p:pic>
        <p:nvPicPr>
          <p:cNvPr id="6" name="Image 5" descr="Logo LINA.jp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748" y="6259030"/>
            <a:ext cx="966208" cy="5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12111"/>
      </p:ext>
    </p:extLst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FEF63-41A6-7A41-8B01-47F286D38A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54815"/>
      </p:ext>
    </p:extLst>
  </p:cSld>
  <p:clrMapOvr>
    <a:masterClrMapping/>
  </p:clrMapOvr>
  <p:transition xmlns:p14="http://schemas.microsoft.com/office/powerpoint/2010/main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</p:spPr>
        <p:txBody>
          <a:bodyPr anchor="b"/>
          <a:lstStyle>
            <a:lvl1pPr marL="0" indent="0">
              <a:buNone/>
              <a:defRPr sz="1400"/>
            </a:lvl1pPr>
            <a:lvl2pPr marL="321308" indent="0">
              <a:buNone/>
              <a:defRPr sz="1300"/>
            </a:lvl2pPr>
            <a:lvl3pPr marL="642618" indent="0">
              <a:buNone/>
              <a:defRPr sz="1100"/>
            </a:lvl3pPr>
            <a:lvl4pPr marL="963925" indent="0">
              <a:buNone/>
              <a:defRPr sz="1000"/>
            </a:lvl4pPr>
            <a:lvl5pPr marL="1285237" indent="0">
              <a:buNone/>
              <a:defRPr sz="1000"/>
            </a:lvl5pPr>
            <a:lvl6pPr marL="1606546" indent="0">
              <a:buNone/>
              <a:defRPr sz="1000"/>
            </a:lvl6pPr>
            <a:lvl7pPr marL="1927855" indent="0">
              <a:buNone/>
              <a:defRPr sz="1000"/>
            </a:lvl7pPr>
            <a:lvl8pPr marL="2249166" indent="0">
              <a:buNone/>
              <a:defRPr sz="1000"/>
            </a:lvl8pPr>
            <a:lvl9pPr marL="2570475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B97F3-BBE2-9741-A02C-FD411BAE75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4758"/>
      </p:ext>
    </p:extLst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92969" y="1946681"/>
            <a:ext cx="1718965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19090" y="1946681"/>
            <a:ext cx="1718965" cy="4018359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F1BB0E-4248-7945-B429-8888E8302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48701"/>
      </p:ext>
    </p:extLst>
  </p:cSld>
  <p:clrMapOvr>
    <a:masterClrMapping/>
  </p:clrMapOvr>
  <p:transition xmlns:p14="http://schemas.microsoft.com/office/powerpoint/2010/main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08" indent="0">
              <a:buNone/>
              <a:defRPr sz="1400" b="1"/>
            </a:lvl2pPr>
            <a:lvl3pPr marL="642618" indent="0">
              <a:buNone/>
              <a:defRPr sz="1300" b="1"/>
            </a:lvl3pPr>
            <a:lvl4pPr marL="963925" indent="0">
              <a:buNone/>
              <a:defRPr sz="1100" b="1"/>
            </a:lvl4pPr>
            <a:lvl5pPr marL="1285237" indent="0">
              <a:buNone/>
              <a:defRPr sz="1100" b="1"/>
            </a:lvl5pPr>
            <a:lvl6pPr marL="1606546" indent="0">
              <a:buNone/>
              <a:defRPr sz="1100" b="1"/>
            </a:lvl6pPr>
            <a:lvl7pPr marL="1927855" indent="0">
              <a:buNone/>
              <a:defRPr sz="1100" b="1"/>
            </a:lvl7pPr>
            <a:lvl8pPr marL="2249166" indent="0">
              <a:buNone/>
              <a:defRPr sz="1100" b="1"/>
            </a:lvl8pPr>
            <a:lvl9pPr marL="2570475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</p:spPr>
        <p:txBody>
          <a:bodyPr anchor="b"/>
          <a:lstStyle>
            <a:lvl1pPr marL="0" indent="0">
              <a:buNone/>
              <a:defRPr sz="1700" b="1"/>
            </a:lvl1pPr>
            <a:lvl2pPr marL="321308" indent="0">
              <a:buNone/>
              <a:defRPr sz="1400" b="1"/>
            </a:lvl2pPr>
            <a:lvl3pPr marL="642618" indent="0">
              <a:buNone/>
              <a:defRPr sz="1300" b="1"/>
            </a:lvl3pPr>
            <a:lvl4pPr marL="963925" indent="0">
              <a:buNone/>
              <a:defRPr sz="1100" b="1"/>
            </a:lvl4pPr>
            <a:lvl5pPr marL="1285237" indent="0">
              <a:buNone/>
              <a:defRPr sz="1100" b="1"/>
            </a:lvl5pPr>
            <a:lvl6pPr marL="1606546" indent="0">
              <a:buNone/>
              <a:defRPr sz="1100" b="1"/>
            </a:lvl6pPr>
            <a:lvl7pPr marL="1927855" indent="0">
              <a:buNone/>
              <a:defRPr sz="1100" b="1"/>
            </a:lvl7pPr>
            <a:lvl8pPr marL="2249166" indent="0">
              <a:buNone/>
              <a:defRPr sz="1100" b="1"/>
            </a:lvl8pPr>
            <a:lvl9pPr marL="2570475" indent="0">
              <a:buNone/>
              <a:defRPr sz="11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</p:spPr>
        <p:txBody>
          <a:bodyPr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C68A77-EABC-794C-B029-2D7B01793F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7564"/>
      </p:ext>
    </p:extLst>
  </p:cSld>
  <p:clrMapOvr>
    <a:masterClrMapping/>
  </p:clrMapOvr>
  <p:transition xmlns:p14="http://schemas.microsoft.com/office/powerpoint/2010/main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975C1-B40B-8544-9C86-7DCAD38369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22187"/>
      </p:ext>
    </p:extLst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7335B-5710-B440-A118-A7884846A8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81173"/>
      </p:ext>
    </p:extLst>
  </p:cSld>
  <p:clrMapOvr>
    <a:masterClrMapping/>
  </p:clrMapOvr>
  <p:transition xmlns:p14="http://schemas.microsoft.com/office/powerpoint/2010/main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656" y="273482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656" y="1435448"/>
            <a:ext cx="3008189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21308" indent="0">
              <a:buNone/>
              <a:defRPr sz="800"/>
            </a:lvl2pPr>
            <a:lvl3pPr marL="642618" indent="0">
              <a:buNone/>
              <a:defRPr sz="700"/>
            </a:lvl3pPr>
            <a:lvl4pPr marL="963925" indent="0">
              <a:buNone/>
              <a:defRPr sz="600"/>
            </a:lvl4pPr>
            <a:lvl5pPr marL="1285237" indent="0">
              <a:buNone/>
              <a:defRPr sz="600"/>
            </a:lvl5pPr>
            <a:lvl6pPr marL="1606546" indent="0">
              <a:buNone/>
              <a:defRPr sz="600"/>
            </a:lvl6pPr>
            <a:lvl7pPr marL="1927855" indent="0">
              <a:buNone/>
              <a:defRPr sz="600"/>
            </a:lvl7pPr>
            <a:lvl8pPr marL="2249166" indent="0">
              <a:buNone/>
              <a:defRPr sz="600"/>
            </a:lvl8pPr>
            <a:lvl9pPr marL="2570475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EE3129-744D-9547-B2C7-9E3FD36EB3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92942"/>
      </p:ext>
    </p:extLst>
  </p:cSld>
  <p:clrMapOvr>
    <a:masterClrMapping/>
  </p:clrMapOvr>
  <p:transition xmlns:p14="http://schemas.microsoft.com/office/powerpoint/2010/main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644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644" y="612800"/>
            <a:ext cx="5486177" cy="4114354"/>
          </a:xfrm>
        </p:spPr>
        <p:txBody>
          <a:bodyPr/>
          <a:lstStyle>
            <a:lvl1pPr marL="0" indent="0">
              <a:buNone/>
              <a:defRPr sz="2200"/>
            </a:lvl1pPr>
            <a:lvl2pPr marL="321308" indent="0">
              <a:buNone/>
              <a:defRPr sz="2000"/>
            </a:lvl2pPr>
            <a:lvl3pPr marL="642618" indent="0">
              <a:buNone/>
              <a:defRPr sz="1700"/>
            </a:lvl3pPr>
            <a:lvl4pPr marL="963925" indent="0">
              <a:buNone/>
              <a:defRPr sz="1400"/>
            </a:lvl4pPr>
            <a:lvl5pPr marL="1285237" indent="0">
              <a:buNone/>
              <a:defRPr sz="1400"/>
            </a:lvl5pPr>
            <a:lvl6pPr marL="1606546" indent="0">
              <a:buNone/>
              <a:defRPr sz="1400"/>
            </a:lvl6pPr>
            <a:lvl7pPr marL="1927855" indent="0">
              <a:buNone/>
              <a:defRPr sz="1400"/>
            </a:lvl7pPr>
            <a:lvl8pPr marL="2249166" indent="0">
              <a:buNone/>
              <a:defRPr sz="1400"/>
            </a:lvl8pPr>
            <a:lvl9pPr marL="2570475" indent="0">
              <a:buNone/>
              <a:defRPr sz="1400"/>
            </a:lvl9pPr>
          </a:lstStyle>
          <a:p>
            <a:pPr lvl="0"/>
            <a:r>
              <a:rPr lang="fr-FR" noProof="0" smtClean="0">
                <a:sym typeface="DIN" charset="0"/>
              </a:rPr>
              <a:t>Faire glisser l'image vers l'espace réservé ou cliquer sur l'icône pour l'ajouter</a:t>
            </a:r>
            <a:endParaRPr lang="fr-FR" noProof="0">
              <a:sym typeface="DIN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644" y="5367860"/>
            <a:ext cx="5486177" cy="804788"/>
          </a:xfrm>
        </p:spPr>
        <p:txBody>
          <a:bodyPr/>
          <a:lstStyle>
            <a:lvl1pPr marL="0" indent="0">
              <a:buNone/>
              <a:defRPr sz="1000"/>
            </a:lvl1pPr>
            <a:lvl2pPr marL="321308" indent="0">
              <a:buNone/>
              <a:defRPr sz="800"/>
            </a:lvl2pPr>
            <a:lvl3pPr marL="642618" indent="0">
              <a:buNone/>
              <a:defRPr sz="700"/>
            </a:lvl3pPr>
            <a:lvl4pPr marL="963925" indent="0">
              <a:buNone/>
              <a:defRPr sz="600"/>
            </a:lvl4pPr>
            <a:lvl5pPr marL="1285237" indent="0">
              <a:buNone/>
              <a:defRPr sz="600"/>
            </a:lvl5pPr>
            <a:lvl6pPr marL="1606546" indent="0">
              <a:buNone/>
              <a:defRPr sz="600"/>
            </a:lvl6pPr>
            <a:lvl7pPr marL="1927855" indent="0">
              <a:buNone/>
              <a:defRPr sz="600"/>
            </a:lvl7pPr>
            <a:lvl8pPr marL="2249166" indent="0">
              <a:buNone/>
              <a:defRPr sz="600"/>
            </a:lvl8pPr>
            <a:lvl9pPr marL="2570475" indent="0">
              <a:buNone/>
              <a:defRPr sz="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5738A-385D-064F-9B5E-3DA0799AD6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5812"/>
      </p:ext>
    </p:extLst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E51A6-DCDE-6149-B274-96AF763AC7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36214"/>
      </p:ext>
    </p:extLst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411515" y="178594"/>
            <a:ext cx="1839516" cy="57864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92978" y="178594"/>
            <a:ext cx="5411391" cy="57864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9E02CC-B5E1-2549-95C4-4E234EF414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4321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6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6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6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6.jpe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7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7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7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7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3763" y="1071563"/>
            <a:ext cx="7358062" cy="26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 Bold" charset="0"/>
              </a:rPr>
              <a:t>Cliquez et modifiez le titre</a:t>
            </a:r>
            <a:endParaRPr lang="en-US">
              <a:sym typeface="DIN Bold" charset="0"/>
            </a:endParaRPr>
          </a:p>
        </p:txBody>
      </p:sp>
      <p:pic>
        <p:nvPicPr>
          <p:cNvPr id="63491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" y="4776788"/>
            <a:ext cx="9212263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5" y="5337175"/>
            <a:ext cx="17145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+mj-lt"/>
          <a:ea typeface="+mj-ea"/>
          <a:cs typeface="+mj-cs"/>
          <a:sym typeface="DIN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9pPr>
    </p:titleStyle>
    <p:bodyStyle>
      <a:lvl1pPr marL="342900" indent="-342900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2950" indent="-285750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3000" indent="-228600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00200" indent="-228600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7400" indent="-228600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21457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42915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964372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285829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3763" y="4687888"/>
            <a:ext cx="7358062" cy="119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5" tIns="35715" rIns="35715" bIns="3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 Bold" charset="0"/>
              </a:rPr>
              <a:t>Cliquez et modifiez le titre</a:t>
            </a:r>
            <a:endParaRPr lang="en-US">
              <a:sym typeface="DIN Bold" charset="0"/>
            </a:endParaRPr>
          </a:p>
        </p:txBody>
      </p:sp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0463"/>
            <a:ext cx="91614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5413" y="6375400"/>
            <a:ext cx="30003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88" tIns="32144" rIns="64288" bIns="32144" numCol="1" anchor="t" anchorCtr="0" compatLnSpc="1">
            <a:prstTxWarp prst="textNoShape">
              <a:avLst/>
            </a:prstTxWarp>
          </a:bodyPr>
          <a:lstStyle>
            <a:lvl1pPr algn="ctr">
              <a:defRPr sz="1700">
                <a:solidFill>
                  <a:srgbClr val="FFFFFF"/>
                </a:solidFill>
                <a:latin typeface="DIN Light" charset="0"/>
                <a:ea typeface="ＭＳ Ｐゴシック" charset="0"/>
                <a:cs typeface="DIN Light" charset="0"/>
                <a:sym typeface="DIN Light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3D2FC0DC-42EA-5B49-A307-4DC235B5819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4517" name="Rectangle 4"/>
          <p:cNvSpPr>
            <a:spLocks/>
          </p:cNvSpPr>
          <p:nvPr/>
        </p:nvSpPr>
        <p:spPr bwMode="auto">
          <a:xfrm>
            <a:off x="482600" y="6340475"/>
            <a:ext cx="3603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300">
                <a:solidFill>
                  <a:srgbClr val="FFFFFF"/>
                </a:solidFill>
                <a:latin typeface="DIN Bold" charset="0"/>
                <a:cs typeface="DIN Bold" charset="0"/>
                <a:sym typeface="DIN Bold" charset="0"/>
              </a:rPr>
              <a:t>Yann Busnel</a:t>
            </a:r>
          </a:p>
          <a:p>
            <a:r>
              <a:rPr lang="en-US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Laboratoire d</a:t>
            </a:r>
            <a:r>
              <a:rPr lang="ja-JP" altLang="en-US" sz="1300">
                <a:solidFill>
                  <a:srgbClr val="FFFFFF"/>
                </a:solidFill>
                <a:latin typeface="Arial" charset="0"/>
                <a:cs typeface="DIN Light" charset="0"/>
                <a:sym typeface="DIN Light" charset="0"/>
              </a:rPr>
              <a:t>’</a:t>
            </a:r>
            <a:r>
              <a:rPr lang="en-US" altLang="ja-JP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Informatique de Nantes Atlantique</a:t>
            </a:r>
            <a:endParaRPr lang="en-US" sz="1300">
              <a:solidFill>
                <a:srgbClr val="FFFFFF"/>
              </a:solidFill>
              <a:latin typeface="DIN Light" charset="0"/>
              <a:cs typeface="DIN Light" charset="0"/>
              <a:sym typeface="DIN Light" charset="0"/>
            </a:endParaRPr>
          </a:p>
        </p:txBody>
      </p:sp>
      <p:pic>
        <p:nvPicPr>
          <p:cNvPr id="64518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6327775"/>
            <a:ext cx="73183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+mj-lt"/>
          <a:ea typeface="+mj-ea"/>
          <a:cs typeface="+mj-cs"/>
          <a:sym typeface="DIN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5pPr>
      <a:lvl6pPr marL="321440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6pPr>
      <a:lvl7pPr marL="642882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7pPr>
      <a:lvl8pPr marL="964323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8pPr>
      <a:lvl9pPr marL="1285763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9pPr>
    </p:titleStyle>
    <p:bodyStyle>
      <a:lvl1pPr marL="342900" indent="-342900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2950" indent="-285750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3000" indent="-228600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00200" indent="-228600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7400" indent="-228600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21440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42882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964323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285763" algn="ctr" rtl="0" eaLnBrk="1" fontAlgn="base" hangingPunct="1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40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82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2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763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0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645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086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527" algn="l" defTabSz="3214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0463"/>
            <a:ext cx="91614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3133725"/>
            <a:ext cx="4125912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3" tIns="35713" rIns="35713" bIns="3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 Bold" charset="0"/>
              </a:rPr>
              <a:t>Cliquez pour modifier les styles du texte du masque</a:t>
            </a:r>
          </a:p>
          <a:p>
            <a:pPr lvl="1"/>
            <a:r>
              <a:rPr lang="fr-FR" smtClean="0">
                <a:sym typeface="DIN Bold" charset="0"/>
              </a:rPr>
              <a:t>Deuxième niveau</a:t>
            </a:r>
          </a:p>
          <a:p>
            <a:pPr lvl="2"/>
            <a:r>
              <a:rPr lang="fr-FR" smtClean="0">
                <a:sym typeface="DIN Bold" charset="0"/>
              </a:rPr>
              <a:t>Troisième niveau</a:t>
            </a:r>
          </a:p>
          <a:p>
            <a:pPr lvl="3"/>
            <a:r>
              <a:rPr lang="fr-FR" smtClean="0">
                <a:sym typeface="DIN Bold" charset="0"/>
              </a:rPr>
              <a:t>Quatrième niveau</a:t>
            </a:r>
          </a:p>
          <a:p>
            <a:pPr lvl="4"/>
            <a:r>
              <a:rPr lang="fr-FR" smtClean="0">
                <a:sym typeface="DIN Bold" charset="0"/>
              </a:rPr>
              <a:t>Cinquième niveau</a:t>
            </a:r>
            <a:endParaRPr lang="en-US">
              <a:sym typeface="DIN Light" charset="0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758825"/>
            <a:ext cx="4125912" cy="2322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3" tIns="35713" rIns="35713" bIns="35713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 Bold" charset="0"/>
              </a:rPr>
              <a:t>Cliquez et modifiez le titre</a:t>
            </a:r>
            <a:endParaRPr lang="en-US">
              <a:sym typeface="DIN Bold" charset="0"/>
            </a:endParaRPr>
          </a:p>
        </p:txBody>
      </p:sp>
      <p:sp>
        <p:nvSpPr>
          <p:cNvPr id="717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5413" y="6375400"/>
            <a:ext cx="30003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84" tIns="32142" rIns="64284" bIns="32142" numCol="1" anchor="t" anchorCtr="0" compatLnSpc="1">
            <a:prstTxWarp prst="textNoShape">
              <a:avLst/>
            </a:prstTxWarp>
          </a:bodyPr>
          <a:lstStyle>
            <a:lvl1pPr algn="ctr">
              <a:defRPr sz="1700">
                <a:solidFill>
                  <a:srgbClr val="FFFFFF"/>
                </a:solidFill>
                <a:latin typeface="DIN Light" charset="0"/>
                <a:ea typeface="ＭＳ Ｐゴシック" charset="0"/>
                <a:cs typeface="DIN Light" charset="0"/>
                <a:sym typeface="DIN Light" charset="0"/>
              </a:defRPr>
            </a:lvl1pPr>
            <a:lvl2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BA405136-79A2-9445-AF03-41269D46AC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5542" name="Rectangle 5"/>
          <p:cNvSpPr>
            <a:spLocks/>
          </p:cNvSpPr>
          <p:nvPr/>
        </p:nvSpPr>
        <p:spPr bwMode="auto">
          <a:xfrm>
            <a:off x="482600" y="6340475"/>
            <a:ext cx="3603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300">
                <a:solidFill>
                  <a:srgbClr val="FFFFFF"/>
                </a:solidFill>
                <a:latin typeface="DIN Bold" charset="0"/>
                <a:cs typeface="DIN Bold" charset="0"/>
                <a:sym typeface="DIN Bold" charset="0"/>
              </a:rPr>
              <a:t>Yann Busnel</a:t>
            </a:r>
          </a:p>
          <a:p>
            <a:r>
              <a:rPr lang="en-US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Laboratoire d</a:t>
            </a:r>
            <a:r>
              <a:rPr lang="ja-JP" altLang="en-US" sz="1300">
                <a:solidFill>
                  <a:srgbClr val="FFFFFF"/>
                </a:solidFill>
                <a:latin typeface="Arial" charset="0"/>
                <a:cs typeface="DIN Light" charset="0"/>
                <a:sym typeface="DIN Light" charset="0"/>
              </a:rPr>
              <a:t>’</a:t>
            </a:r>
            <a:r>
              <a:rPr lang="en-US" altLang="ja-JP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Informatique de Nantes Atlantique</a:t>
            </a:r>
            <a:endParaRPr lang="en-US" sz="1300">
              <a:solidFill>
                <a:srgbClr val="FFFFFF"/>
              </a:solidFill>
              <a:latin typeface="DIN Light" charset="0"/>
              <a:cs typeface="DIN Light" charset="0"/>
              <a:sym typeface="DIN Light" charset="0"/>
            </a:endParaRPr>
          </a:p>
        </p:txBody>
      </p:sp>
      <p:pic>
        <p:nvPicPr>
          <p:cNvPr id="65543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6327775"/>
            <a:ext cx="73183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0F2244"/>
          </a:solidFill>
          <a:latin typeface="+mj-lt"/>
          <a:ea typeface="+mj-ea"/>
          <a:cs typeface="+mj-cs"/>
          <a:sym typeface="DIN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5pPr>
      <a:lvl6pPr marL="321424"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6pPr>
      <a:lvl7pPr marL="642849"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7pPr>
      <a:lvl8pPr marL="964274"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8pPr>
      <a:lvl9pPr marL="1285697" algn="ctr" rtl="0" eaLnBrk="1" fontAlgn="base" hangingPunct="1">
        <a:spcBef>
          <a:spcPct val="0"/>
        </a:spcBef>
        <a:spcAft>
          <a:spcPct val="0"/>
        </a:spcAft>
        <a:defRPr sz="4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9pPr>
    </p:titleStyle>
    <p:bodyStyle>
      <a:lvl1pPr marL="342900" indent="-34290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0F2244"/>
          </a:solidFill>
          <a:latin typeface="+mn-lt"/>
          <a:ea typeface="+mn-ea"/>
          <a:cs typeface="+mn-cs"/>
          <a:sym typeface="DIN Bold" charset="0"/>
        </a:defRPr>
      </a:lvl1pPr>
      <a:lvl2pPr marL="742950" indent="-28575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0F2244"/>
          </a:solidFill>
          <a:latin typeface="DIN" charset="0"/>
          <a:ea typeface="+mn-ea"/>
          <a:cs typeface="+mn-cs"/>
          <a:sym typeface="DIN" charset="0"/>
        </a:defRPr>
      </a:lvl2pPr>
      <a:lvl3pPr marL="1143000" indent="-22860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0F2244"/>
          </a:solidFill>
          <a:latin typeface="DIN Light" charset="0"/>
          <a:ea typeface="ヒラギノ角ゴ ProN W3" charset="0"/>
          <a:cs typeface="ヒラギノ角ゴ ProN W3" charset="0"/>
          <a:sym typeface="DIN Light" charset="0"/>
        </a:defRPr>
      </a:lvl3pPr>
      <a:lvl4pPr marL="1600200" indent="-22860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0F2244"/>
          </a:solidFill>
          <a:latin typeface="DIN Light" charset="0"/>
          <a:ea typeface="ヒラギノ角ゴ ProN W3" charset="0"/>
          <a:cs typeface="ヒラギノ角ゴ ProN W3" charset="0"/>
          <a:sym typeface="DIN Light" charset="0"/>
        </a:defRPr>
      </a:lvl4pPr>
      <a:lvl5pPr marL="2057400" indent="-228600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0F2244"/>
          </a:solidFill>
          <a:latin typeface="DIN Light" charset="0"/>
          <a:ea typeface="ヒラギノ角ゴ ProN W3" charset="0"/>
          <a:cs typeface="ヒラギノ角ゴ ProN W3" charset="0"/>
          <a:sym typeface="DIN Light" charset="0"/>
        </a:defRPr>
      </a:lvl5pPr>
      <a:lvl6pPr marL="321424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0F2244"/>
          </a:solidFill>
          <a:latin typeface="DIN Light" charset="0"/>
          <a:ea typeface="ヒラギノ角ゴ ProN W3" charset="0"/>
          <a:cs typeface="ヒラギノ角ゴ ProN W3" charset="0"/>
          <a:sym typeface="DIN Light" charset="0"/>
        </a:defRPr>
      </a:lvl6pPr>
      <a:lvl7pPr marL="642849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0F2244"/>
          </a:solidFill>
          <a:latin typeface="DIN Light" charset="0"/>
          <a:ea typeface="ヒラギノ角ゴ ProN W3" charset="0"/>
          <a:cs typeface="ヒラギノ角ゴ ProN W3" charset="0"/>
          <a:sym typeface="DIN Light" charset="0"/>
        </a:defRPr>
      </a:lvl7pPr>
      <a:lvl8pPr marL="964274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0F2244"/>
          </a:solidFill>
          <a:latin typeface="DIN Light" charset="0"/>
          <a:ea typeface="ヒラギノ角ゴ ProN W3" charset="0"/>
          <a:cs typeface="ヒラギノ角ゴ ProN W3" charset="0"/>
          <a:sym typeface="DIN Light" charset="0"/>
        </a:defRPr>
      </a:lvl8pPr>
      <a:lvl9pPr marL="1285697" algn="ctr" rtl="0" eaLnBrk="1" fontAlgn="base" hangingPunct="1">
        <a:spcBef>
          <a:spcPct val="0"/>
        </a:spcBef>
        <a:spcAft>
          <a:spcPct val="0"/>
        </a:spcAft>
        <a:defRPr sz="2400">
          <a:solidFill>
            <a:srgbClr val="0F2244"/>
          </a:solidFill>
          <a:latin typeface="DIN Light" charset="0"/>
          <a:ea typeface="ヒラギノ角ゴ ProN W3" charset="0"/>
          <a:cs typeface="ヒラギノ角ゴ ProN W3" charset="0"/>
          <a:sym typeface="DIN Light" charset="0"/>
        </a:defRPr>
      </a:lvl9pPr>
    </p:bodyStyle>
    <p:otherStyle>
      <a:defPPr>
        <a:defRPr lang="fr-FR"/>
      </a:defPPr>
      <a:lvl1pPr marL="0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2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49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74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97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123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54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971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396" algn="l" defTabSz="3214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0463"/>
            <a:ext cx="91614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3763" y="179388"/>
            <a:ext cx="7358062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11" tIns="35711" rIns="35711" bIns="3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 Bold" charset="0"/>
              </a:rPr>
              <a:t>Cliquez et modifiez le titre</a:t>
            </a:r>
            <a:endParaRPr lang="en-US">
              <a:sym typeface="DIN Bold" charset="0"/>
            </a:endParaRPr>
          </a:p>
        </p:txBody>
      </p:sp>
      <p:sp>
        <p:nvSpPr>
          <p:cNvPr id="66564" name="Rectangle 3"/>
          <p:cNvSpPr>
            <a:spLocks/>
          </p:cNvSpPr>
          <p:nvPr/>
        </p:nvSpPr>
        <p:spPr bwMode="auto">
          <a:xfrm>
            <a:off x="482600" y="6340475"/>
            <a:ext cx="3603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300">
                <a:solidFill>
                  <a:srgbClr val="FFFFFF"/>
                </a:solidFill>
                <a:latin typeface="DIN Bold" charset="0"/>
                <a:cs typeface="DIN Bold" charset="0"/>
                <a:sym typeface="DIN Bold" charset="0"/>
              </a:rPr>
              <a:t>Yann Busnel</a:t>
            </a:r>
          </a:p>
          <a:p>
            <a:r>
              <a:rPr lang="en-US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Laboratoire d</a:t>
            </a:r>
            <a:r>
              <a:rPr lang="ja-JP" altLang="en-US" sz="1300">
                <a:solidFill>
                  <a:srgbClr val="FFFFFF"/>
                </a:solidFill>
                <a:latin typeface="Arial" charset="0"/>
                <a:cs typeface="DIN Light" charset="0"/>
                <a:sym typeface="DIN Light" charset="0"/>
              </a:rPr>
              <a:t>’</a:t>
            </a:r>
            <a:r>
              <a:rPr lang="en-US" altLang="ja-JP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Informatique de Nantes Atlantique</a:t>
            </a:r>
            <a:endParaRPr lang="en-US" sz="1300">
              <a:solidFill>
                <a:srgbClr val="FFFFFF"/>
              </a:solidFill>
              <a:latin typeface="DIN Light" charset="0"/>
              <a:cs typeface="DIN Light" charset="0"/>
              <a:sym typeface="DIN Light" charset="0"/>
            </a:endParaRPr>
          </a:p>
        </p:txBody>
      </p:sp>
      <p:sp>
        <p:nvSpPr>
          <p:cNvPr id="922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5413" y="6375400"/>
            <a:ext cx="30003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81" tIns="32140" rIns="64281" bIns="32140" numCol="1" anchor="t" anchorCtr="0" compatLnSpc="1">
            <a:prstTxWarp prst="textNoShape">
              <a:avLst/>
            </a:prstTxWarp>
          </a:bodyPr>
          <a:lstStyle>
            <a:lvl1pPr algn="ctr">
              <a:defRPr sz="1700">
                <a:solidFill>
                  <a:srgbClr val="FFFFFF"/>
                </a:solidFill>
                <a:latin typeface="DIN Light" charset="0"/>
                <a:ea typeface="ＭＳ Ｐゴシック" charset="0"/>
                <a:cs typeface="DIN Light" charset="0"/>
                <a:sym typeface="DIN Light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9EB560C7-B80D-204B-9AA6-81F0A3B0D9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6566" name="Picture 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6327775"/>
            <a:ext cx="73183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+mj-lt"/>
          <a:ea typeface="+mj-ea"/>
          <a:cs typeface="+mj-cs"/>
          <a:sym typeface="DIN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5pPr>
      <a:lvl6pPr marL="321407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6pPr>
      <a:lvl7pPr marL="642816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7pPr>
      <a:lvl8pPr marL="964224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8pPr>
      <a:lvl9pPr marL="1285631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9pPr>
    </p:titleStyle>
    <p:bodyStyle>
      <a:lvl1pPr marL="623888" indent="-401638" algn="l" rtl="0" eaLnBrk="1" fontAlgn="base" hangingPunct="1">
        <a:spcBef>
          <a:spcPts val="1688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936625" indent="-401638" algn="l" rtl="0" eaLnBrk="1" fontAlgn="base" hangingPunct="1">
        <a:spcBef>
          <a:spcPts val="1688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249363" indent="-401638" algn="l" rtl="0" eaLnBrk="1" fontAlgn="base" hangingPunct="1">
        <a:spcBef>
          <a:spcPts val="1688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62100" indent="-401638" algn="l" rtl="0" eaLnBrk="1" fontAlgn="base" hangingPunct="1">
        <a:spcBef>
          <a:spcPts val="1688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874838" indent="-401638" algn="l" rtl="0" eaLnBrk="1" fontAlgn="base" hangingPunct="1">
        <a:spcBef>
          <a:spcPts val="1688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196289" indent="-401760" algn="l" rtl="0" eaLnBrk="1" fontAlgn="base" hangingPunct="1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517695" indent="-401760" algn="l" rtl="0" eaLnBrk="1" fontAlgn="base" hangingPunct="1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39104" indent="-401760" algn="l" rtl="0" eaLnBrk="1" fontAlgn="base" hangingPunct="1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160513" indent="-401760" algn="l" rtl="0" eaLnBrk="1" fontAlgn="base" hangingPunct="1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0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81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22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63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041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447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856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264" algn="l" defTabSz="32140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0463"/>
            <a:ext cx="91614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5413" y="6375400"/>
            <a:ext cx="30003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7" tIns="32139" rIns="64277" bIns="32139" numCol="1" anchor="t" anchorCtr="0" compatLnSpc="1">
            <a:prstTxWarp prst="textNoShape">
              <a:avLst/>
            </a:prstTxWarp>
          </a:bodyPr>
          <a:lstStyle>
            <a:lvl1pPr algn="ctr">
              <a:defRPr sz="1700">
                <a:solidFill>
                  <a:srgbClr val="FFFFFF"/>
                </a:solidFill>
                <a:latin typeface="DIN Light" charset="0"/>
                <a:ea typeface="ＭＳ Ｐゴシック" charset="0"/>
                <a:cs typeface="DIN Light" charset="0"/>
                <a:sym typeface="DIN Light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665309E7-F74B-D240-A998-A4045FBB13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7588" name="Rectangle 3"/>
          <p:cNvSpPr>
            <a:spLocks/>
          </p:cNvSpPr>
          <p:nvPr/>
        </p:nvSpPr>
        <p:spPr bwMode="auto">
          <a:xfrm>
            <a:off x="482600" y="6340475"/>
            <a:ext cx="3603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300">
                <a:solidFill>
                  <a:srgbClr val="FFFFFF"/>
                </a:solidFill>
                <a:latin typeface="DIN Bold" charset="0"/>
                <a:cs typeface="DIN Bold" charset="0"/>
                <a:sym typeface="DIN Bold" charset="0"/>
              </a:rPr>
              <a:t>Yann Busnel</a:t>
            </a:r>
          </a:p>
          <a:p>
            <a:r>
              <a:rPr lang="en-US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Laboratoire d</a:t>
            </a:r>
            <a:r>
              <a:rPr lang="ja-JP" altLang="en-US" sz="1300">
                <a:solidFill>
                  <a:srgbClr val="FFFFFF"/>
                </a:solidFill>
                <a:latin typeface="Arial" charset="0"/>
                <a:cs typeface="DIN Light" charset="0"/>
                <a:sym typeface="DIN Light" charset="0"/>
              </a:rPr>
              <a:t>’</a:t>
            </a:r>
            <a:r>
              <a:rPr lang="en-US" altLang="ja-JP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Informatique de Nantes Atlantique</a:t>
            </a:r>
            <a:endParaRPr lang="en-US" sz="1300">
              <a:solidFill>
                <a:srgbClr val="FFFFFF"/>
              </a:solidFill>
              <a:latin typeface="DIN Light" charset="0"/>
              <a:cs typeface="DIN Light" charset="0"/>
              <a:sym typeface="DIN Light" charset="0"/>
            </a:endParaRPr>
          </a:p>
        </p:txBody>
      </p:sp>
      <p:pic>
        <p:nvPicPr>
          <p:cNvPr id="67589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6327775"/>
            <a:ext cx="73183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321391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642783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964174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285565" algn="ctr" rtl="0" eaLnBrk="1" fontAlgn="base" hangingPunct="1">
        <a:spcBef>
          <a:spcPct val="0"/>
        </a:spcBef>
        <a:spcAft>
          <a:spcPct val="0"/>
        </a:spcAft>
        <a:defRPr sz="59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623888" indent="-401638" algn="l" rtl="0" eaLnBrk="1" fontAlgn="base" hangingPunct="1">
        <a:spcBef>
          <a:spcPts val="1688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936625" indent="-401638" algn="l" rtl="0" eaLnBrk="1" fontAlgn="base" hangingPunct="1">
        <a:spcBef>
          <a:spcPts val="1688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249363" indent="-401638" algn="l" rtl="0" eaLnBrk="1" fontAlgn="base" hangingPunct="1">
        <a:spcBef>
          <a:spcPts val="1688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62100" indent="-401638" algn="l" rtl="0" eaLnBrk="1" fontAlgn="base" hangingPunct="1">
        <a:spcBef>
          <a:spcPts val="1688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873250" indent="-401638" algn="l" rtl="0" eaLnBrk="1" fontAlgn="base" hangingPunct="1">
        <a:spcBef>
          <a:spcPts val="1688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196176" indent="-401739" algn="l" rtl="0" eaLnBrk="1" fontAlgn="base" hangingPunct="1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517566" indent="-401739" algn="l" rtl="0" eaLnBrk="1" fontAlgn="base" hangingPunct="1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38959" indent="-401739" algn="l" rtl="0" eaLnBrk="1" fontAlgn="base" hangingPunct="1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160352" indent="-401739" algn="l" rtl="0" eaLnBrk="1" fontAlgn="base" hangingPunct="1">
        <a:spcBef>
          <a:spcPts val="1687"/>
        </a:spcBef>
        <a:spcAft>
          <a:spcPct val="0"/>
        </a:spcAft>
        <a:buSzPct val="171000"/>
        <a:buFont typeface="Gill Sans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9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8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74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65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959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348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741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133" algn="l" defTabSz="32139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3763" y="179388"/>
            <a:ext cx="7358062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7" tIns="35707" rIns="35707" bIns="357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 Bold" charset="0"/>
              </a:rPr>
              <a:t>Cliquez et modifiez le titre</a:t>
            </a:r>
            <a:endParaRPr lang="en-US">
              <a:sym typeface="DIN Bold" charset="0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3763" y="1946275"/>
            <a:ext cx="3544887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7" tIns="35707" rIns="35707" bIns="357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" charset="0"/>
              </a:rPr>
              <a:t>Cliquez pour modifier les styles du texte du masque</a:t>
            </a:r>
          </a:p>
          <a:p>
            <a:pPr lvl="1"/>
            <a:r>
              <a:rPr lang="fr-FR" smtClean="0">
                <a:sym typeface="DIN" charset="0"/>
              </a:rPr>
              <a:t>Deuxième niveau</a:t>
            </a:r>
          </a:p>
          <a:p>
            <a:pPr lvl="2"/>
            <a:r>
              <a:rPr lang="fr-FR" smtClean="0">
                <a:sym typeface="DIN" charset="0"/>
              </a:rPr>
              <a:t>Troisième niveau</a:t>
            </a:r>
          </a:p>
          <a:p>
            <a:pPr lvl="3"/>
            <a:r>
              <a:rPr lang="fr-FR" smtClean="0">
                <a:sym typeface="DIN" charset="0"/>
              </a:rPr>
              <a:t>Quatrième niveau</a:t>
            </a:r>
          </a:p>
          <a:p>
            <a:pPr lvl="4"/>
            <a:r>
              <a:rPr lang="fr-FR" smtClean="0">
                <a:sym typeface="DIN" charset="0"/>
              </a:rPr>
              <a:t>Cinquième niveau</a:t>
            </a:r>
            <a:endParaRPr lang="en-US">
              <a:sym typeface="DIN" charset="0"/>
            </a:endParaRPr>
          </a:p>
        </p:txBody>
      </p:sp>
      <p:pic>
        <p:nvPicPr>
          <p:cNvPr id="68612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600" y="6224588"/>
            <a:ext cx="9644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5413" y="6375400"/>
            <a:ext cx="30003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4" tIns="32137" rIns="64274" bIns="32137" numCol="1" anchor="t" anchorCtr="0" compatLnSpc="1">
            <a:prstTxWarp prst="textNoShape">
              <a:avLst/>
            </a:prstTxWarp>
          </a:bodyPr>
          <a:lstStyle>
            <a:lvl1pPr algn="ctr">
              <a:defRPr sz="1700">
                <a:solidFill>
                  <a:srgbClr val="FFFFFF"/>
                </a:solidFill>
                <a:latin typeface="DIN Light" charset="0"/>
                <a:ea typeface="ＭＳ Ｐゴシック" charset="0"/>
                <a:cs typeface="DIN Light" charset="0"/>
                <a:sym typeface="DIN Light" charset="0"/>
              </a:defRPr>
            </a:lvl1pPr>
            <a:lvl2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029E6845-26A2-D844-8437-638EE1B55F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8614" name="Rectangle 5"/>
          <p:cNvSpPr>
            <a:spLocks/>
          </p:cNvSpPr>
          <p:nvPr/>
        </p:nvSpPr>
        <p:spPr bwMode="auto">
          <a:xfrm>
            <a:off x="482600" y="6340475"/>
            <a:ext cx="3603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300">
                <a:solidFill>
                  <a:srgbClr val="FFFFFF"/>
                </a:solidFill>
                <a:latin typeface="DIN Bold" charset="0"/>
                <a:cs typeface="DIN Bold" charset="0"/>
                <a:sym typeface="DIN Bold" charset="0"/>
              </a:rPr>
              <a:t>Yann Busnel</a:t>
            </a:r>
          </a:p>
          <a:p>
            <a:r>
              <a:rPr lang="en-US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Laboratoire d</a:t>
            </a:r>
            <a:r>
              <a:rPr lang="ja-JP" altLang="en-US" sz="1300">
                <a:solidFill>
                  <a:srgbClr val="FFFFFF"/>
                </a:solidFill>
                <a:latin typeface="Arial" charset="0"/>
                <a:cs typeface="DIN Light" charset="0"/>
                <a:sym typeface="DIN Light" charset="0"/>
              </a:rPr>
              <a:t>’</a:t>
            </a:r>
            <a:r>
              <a:rPr lang="en-US" altLang="ja-JP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Informatique de Nantes Atlantique</a:t>
            </a:r>
            <a:endParaRPr lang="en-US" sz="1300">
              <a:solidFill>
                <a:srgbClr val="FFFFFF"/>
              </a:solidFill>
              <a:latin typeface="DIN Light" charset="0"/>
              <a:cs typeface="DIN Light" charset="0"/>
              <a:sym typeface="DIN Light" charset="0"/>
            </a:endParaRPr>
          </a:p>
        </p:txBody>
      </p:sp>
      <p:pic>
        <p:nvPicPr>
          <p:cNvPr id="68615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6327775"/>
            <a:ext cx="73183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+mj-lt"/>
          <a:ea typeface="+mj-ea"/>
          <a:cs typeface="+mj-cs"/>
          <a:sym typeface="DIN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5pPr>
      <a:lvl6pPr marL="321374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6pPr>
      <a:lvl7pPr marL="642750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7pPr>
      <a:lvl8pPr marL="964124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8pPr>
      <a:lvl9pPr marL="1285500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9pPr>
    </p:titleStyle>
    <p:bodyStyle>
      <a:lvl1pPr marL="533400" indent="-346075" algn="l" rtl="0" eaLnBrk="1" fontAlgn="base" hangingPunct="1">
        <a:spcBef>
          <a:spcPts val="2675"/>
        </a:spcBef>
        <a:spcAft>
          <a:spcPct val="0"/>
        </a:spcAft>
        <a:buSzPct val="171000"/>
        <a:buFont typeface="DIN" charset="0"/>
        <a:buChar char="•"/>
        <a:defRPr sz="22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1pPr>
      <a:lvl2pPr marL="846138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20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2pPr>
      <a:lvl3pPr marL="1158875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3pPr>
      <a:lvl4pPr marL="1471613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4pPr>
      <a:lvl5pPr marL="1782763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5pPr>
      <a:lvl6pPr marL="2105677" indent="-347040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6pPr>
      <a:lvl7pPr marL="2427052" indent="-347040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7pPr>
      <a:lvl8pPr marL="2748427" indent="-347040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8pPr>
      <a:lvl9pPr marL="3069802" indent="-347040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9pPr>
    </p:bodyStyle>
    <p:otherStyle>
      <a:defPPr>
        <a:defRPr lang="fr-FR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65138" y="179388"/>
            <a:ext cx="8215312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5" tIns="35705" rIns="35705" bIns="3570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 Bold" charset="0"/>
              </a:rPr>
              <a:t>Cliquez et modifiez le titre</a:t>
            </a:r>
            <a:endParaRPr lang="en-US">
              <a:sym typeface="DIN Bold" charset="0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5138" y="1946275"/>
            <a:ext cx="8215312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5" tIns="35705" rIns="35705" bIns="35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" charset="0"/>
              </a:rPr>
              <a:t>Cliquez pour modifier les styles du texte du masque</a:t>
            </a:r>
          </a:p>
          <a:p>
            <a:pPr lvl="1"/>
            <a:r>
              <a:rPr lang="fr-FR" smtClean="0">
                <a:sym typeface="DIN" charset="0"/>
              </a:rPr>
              <a:t>Deuxième niveau</a:t>
            </a:r>
          </a:p>
          <a:p>
            <a:pPr lvl="2"/>
            <a:r>
              <a:rPr lang="fr-FR" smtClean="0">
                <a:sym typeface="DIN" charset="0"/>
              </a:rPr>
              <a:t>Troisième niveau</a:t>
            </a:r>
          </a:p>
          <a:p>
            <a:pPr lvl="3"/>
            <a:r>
              <a:rPr lang="fr-FR" smtClean="0">
                <a:sym typeface="DIN" charset="0"/>
              </a:rPr>
              <a:t>Quatrième niveau</a:t>
            </a:r>
          </a:p>
          <a:p>
            <a:pPr lvl="4"/>
            <a:r>
              <a:rPr lang="fr-FR" smtClean="0">
                <a:sym typeface="DIN" charset="0"/>
              </a:rPr>
              <a:t>Cinquième niveau</a:t>
            </a:r>
            <a:endParaRPr lang="en-US">
              <a:sym typeface="DIN" charset="0"/>
            </a:endParaRPr>
          </a:p>
        </p:txBody>
      </p:sp>
      <p:pic>
        <p:nvPicPr>
          <p:cNvPr id="69636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600" y="6224588"/>
            <a:ext cx="9644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5413" y="6375400"/>
            <a:ext cx="30003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70" tIns="32135" rIns="64270" bIns="32135" numCol="1" anchor="t" anchorCtr="0" compatLnSpc="1">
            <a:prstTxWarp prst="textNoShape">
              <a:avLst/>
            </a:prstTxWarp>
          </a:bodyPr>
          <a:lstStyle>
            <a:lvl1pPr algn="ctr">
              <a:defRPr sz="1700">
                <a:solidFill>
                  <a:srgbClr val="FFFFFF"/>
                </a:solidFill>
                <a:latin typeface="DIN Light" charset="0"/>
                <a:ea typeface="ＭＳ Ｐゴシック" charset="0"/>
                <a:cs typeface="DIN Light" charset="0"/>
                <a:sym typeface="DIN Light" charset="0"/>
              </a:defRPr>
            </a:lvl1pPr>
            <a:lvl2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F406ABE0-2680-D648-8829-40432EA2C4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9638" name="Rectangle 5"/>
          <p:cNvSpPr>
            <a:spLocks/>
          </p:cNvSpPr>
          <p:nvPr/>
        </p:nvSpPr>
        <p:spPr bwMode="auto">
          <a:xfrm>
            <a:off x="482600" y="6340475"/>
            <a:ext cx="3603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300">
                <a:solidFill>
                  <a:srgbClr val="FFFFFF"/>
                </a:solidFill>
                <a:latin typeface="DIN Bold" charset="0"/>
                <a:cs typeface="DIN Bold" charset="0"/>
                <a:sym typeface="DIN Bold" charset="0"/>
              </a:rPr>
              <a:t>Yann Busnel</a:t>
            </a:r>
          </a:p>
          <a:p>
            <a:r>
              <a:rPr lang="en-US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Laboratoire d</a:t>
            </a:r>
            <a:r>
              <a:rPr lang="ja-JP" altLang="en-US" sz="1300">
                <a:solidFill>
                  <a:srgbClr val="FFFFFF"/>
                </a:solidFill>
                <a:latin typeface="Arial" charset="0"/>
                <a:cs typeface="DIN Light" charset="0"/>
                <a:sym typeface="DIN Light" charset="0"/>
              </a:rPr>
              <a:t>’</a:t>
            </a:r>
            <a:r>
              <a:rPr lang="en-US" altLang="ja-JP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Informatique de Nantes Atlantique</a:t>
            </a:r>
            <a:endParaRPr lang="en-US" sz="1300">
              <a:solidFill>
                <a:srgbClr val="FFFFFF"/>
              </a:solidFill>
              <a:latin typeface="DIN Light" charset="0"/>
              <a:cs typeface="DIN Light" charset="0"/>
              <a:sym typeface="DIN Light" charset="0"/>
            </a:endParaRPr>
          </a:p>
        </p:txBody>
      </p:sp>
      <p:pic>
        <p:nvPicPr>
          <p:cNvPr id="69639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6327775"/>
            <a:ext cx="73183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</p:sldLayoutIdLst>
  <p:transition xmlns:p14="http://schemas.microsoft.com/office/powerpoint/2010/main"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+mj-lt"/>
          <a:ea typeface="+mj-ea"/>
          <a:cs typeface="+mj-cs"/>
          <a:sym typeface="DIN Bol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5pPr>
      <a:lvl6pPr marL="321357" algn="l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6pPr>
      <a:lvl7pPr marL="642717" algn="l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7pPr>
      <a:lvl8pPr marL="964075" algn="l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8pPr>
      <a:lvl9pPr marL="1285434" algn="l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9pPr>
    </p:titleStyle>
    <p:bodyStyle>
      <a:lvl1pPr marL="446088" indent="-258763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20000"/>
        <a:buFont typeface="DIN" charset="0"/>
        <a:buChar char="•"/>
        <a:defRPr sz="25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1pPr>
      <a:lvl2pPr marL="757238" indent="-258763" algn="l" rtl="0" eaLnBrk="1" fontAlgn="base" hangingPunct="1">
        <a:spcBef>
          <a:spcPts val="2675"/>
        </a:spcBef>
        <a:spcAft>
          <a:spcPct val="0"/>
        </a:spcAft>
        <a:buSzPct val="80000"/>
        <a:buFont typeface="Thonburi" charset="0"/>
        <a:buChar char="๏"/>
        <a:defRPr sz="22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2pPr>
      <a:lvl3pPr marL="1069975" indent="-258763" algn="l" rtl="0" eaLnBrk="1" fontAlgn="base" hangingPunct="1">
        <a:spcBef>
          <a:spcPts val="2675"/>
        </a:spcBef>
        <a:spcAft>
          <a:spcPct val="0"/>
        </a:spcAft>
        <a:buClr>
          <a:srgbClr val="C7BB24"/>
        </a:buClr>
        <a:buSzPct val="100000"/>
        <a:buFont typeface="DIN" charset="0"/>
        <a:buChar char="•"/>
        <a:defRPr sz="20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3pPr>
      <a:lvl4pPr marL="1382713" indent="-258763" algn="l" rtl="0" eaLnBrk="1" fontAlgn="base" hangingPunct="1">
        <a:spcBef>
          <a:spcPts val="2675"/>
        </a:spcBef>
        <a:spcAft>
          <a:spcPct val="0"/>
        </a:spcAft>
        <a:buClr>
          <a:srgbClr val="C7BB24"/>
        </a:buClr>
        <a:buSzPct val="69000"/>
        <a:buFont typeface="Thonburi" charset="0"/>
        <a:buChar char="๏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4pPr>
      <a:lvl5pPr marL="1695450" indent="-258763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80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5pPr>
      <a:lvl6pPr marL="2017420" indent="-258874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80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6pPr>
      <a:lvl7pPr marL="2338775" indent="-258874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80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7pPr>
      <a:lvl8pPr marL="2660136" indent="-258874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80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8pPr>
      <a:lvl9pPr marL="2981496" indent="-258874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80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9pPr>
    </p:bodyStyle>
    <p:otherStyle>
      <a:defPPr>
        <a:defRPr lang="fr-FR"/>
      </a:defPPr>
      <a:lvl1pPr marL="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5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17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75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43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94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15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511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870" algn="l" defTabSz="3213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3763" y="179388"/>
            <a:ext cx="7358062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3" tIns="35703" rIns="35703" bIns="3570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 Bold" charset="0"/>
              </a:rPr>
              <a:t>Cliquez et modifiez le titre</a:t>
            </a:r>
            <a:endParaRPr lang="en-US">
              <a:sym typeface="DIN Bold" charset="0"/>
            </a:endParaRP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65763" y="1946275"/>
            <a:ext cx="2786062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3" tIns="35703" rIns="35703" bIns="3570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" charset="0"/>
              </a:rPr>
              <a:t>Cliquez pour modifier les styles du texte du masque</a:t>
            </a:r>
          </a:p>
          <a:p>
            <a:pPr lvl="1"/>
            <a:r>
              <a:rPr lang="fr-FR" smtClean="0">
                <a:sym typeface="DIN" charset="0"/>
              </a:rPr>
              <a:t>Deuxième niveau</a:t>
            </a:r>
          </a:p>
          <a:p>
            <a:pPr lvl="2"/>
            <a:r>
              <a:rPr lang="fr-FR" smtClean="0">
                <a:sym typeface="DIN" charset="0"/>
              </a:rPr>
              <a:t>Troisième niveau</a:t>
            </a:r>
          </a:p>
          <a:p>
            <a:pPr lvl="3"/>
            <a:r>
              <a:rPr lang="fr-FR" smtClean="0">
                <a:sym typeface="DIN" charset="0"/>
              </a:rPr>
              <a:t>Quatrième niveau</a:t>
            </a:r>
          </a:p>
          <a:p>
            <a:pPr lvl="4"/>
            <a:r>
              <a:rPr lang="fr-FR" smtClean="0">
                <a:sym typeface="DIN" charset="0"/>
              </a:rPr>
              <a:t>Cinquième niveau</a:t>
            </a:r>
            <a:endParaRPr lang="en-US">
              <a:sym typeface="DIN" charset="0"/>
            </a:endParaRPr>
          </a:p>
        </p:txBody>
      </p:sp>
      <p:pic>
        <p:nvPicPr>
          <p:cNvPr id="70660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600" y="6224588"/>
            <a:ext cx="9644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5413" y="6375400"/>
            <a:ext cx="30003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67" tIns="32133" rIns="64267" bIns="32133" numCol="1" anchor="t" anchorCtr="0" compatLnSpc="1">
            <a:prstTxWarp prst="textNoShape">
              <a:avLst/>
            </a:prstTxWarp>
          </a:bodyPr>
          <a:lstStyle>
            <a:lvl1pPr algn="ctr">
              <a:defRPr sz="1700">
                <a:solidFill>
                  <a:srgbClr val="FFFFFF"/>
                </a:solidFill>
                <a:latin typeface="DIN Light" charset="0"/>
                <a:ea typeface="ＭＳ Ｐゴシック" charset="0"/>
                <a:cs typeface="DIN Light" charset="0"/>
                <a:sym typeface="DIN Light" charset="0"/>
              </a:defRPr>
            </a:lvl1pPr>
            <a:lvl2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7F3916E1-CEF6-2847-BB9E-7F96F93863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0662" name="Rectangle 5"/>
          <p:cNvSpPr>
            <a:spLocks/>
          </p:cNvSpPr>
          <p:nvPr/>
        </p:nvSpPr>
        <p:spPr bwMode="auto">
          <a:xfrm>
            <a:off x="482600" y="6340475"/>
            <a:ext cx="3603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300">
                <a:solidFill>
                  <a:srgbClr val="FFFFFF"/>
                </a:solidFill>
                <a:latin typeface="DIN Bold" charset="0"/>
                <a:cs typeface="DIN Bold" charset="0"/>
                <a:sym typeface="DIN Bold" charset="0"/>
              </a:rPr>
              <a:t>Yann Busnel</a:t>
            </a:r>
          </a:p>
          <a:p>
            <a:r>
              <a:rPr lang="en-US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Laboratoire d</a:t>
            </a:r>
            <a:r>
              <a:rPr lang="ja-JP" altLang="en-US" sz="1300">
                <a:solidFill>
                  <a:srgbClr val="FFFFFF"/>
                </a:solidFill>
                <a:latin typeface="Arial" charset="0"/>
                <a:cs typeface="DIN Light" charset="0"/>
                <a:sym typeface="DIN Light" charset="0"/>
              </a:rPr>
              <a:t>’</a:t>
            </a:r>
            <a:r>
              <a:rPr lang="en-US" altLang="ja-JP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Informatique de Nantes Atlantique</a:t>
            </a:r>
            <a:endParaRPr lang="en-US" sz="1300">
              <a:solidFill>
                <a:srgbClr val="FFFFFF"/>
              </a:solidFill>
              <a:latin typeface="DIN Light" charset="0"/>
              <a:cs typeface="DIN Light" charset="0"/>
              <a:sym typeface="DIN Light" charset="0"/>
            </a:endParaRPr>
          </a:p>
        </p:txBody>
      </p:sp>
      <p:pic>
        <p:nvPicPr>
          <p:cNvPr id="70663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6327775"/>
            <a:ext cx="73183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+mj-lt"/>
          <a:ea typeface="+mj-ea"/>
          <a:cs typeface="+mj-cs"/>
          <a:sym typeface="DIN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5pPr>
      <a:lvl6pPr marL="321341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6pPr>
      <a:lvl7pPr marL="642684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7pPr>
      <a:lvl8pPr marL="964025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8pPr>
      <a:lvl9pPr marL="1285368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9pPr>
    </p:titleStyle>
    <p:bodyStyle>
      <a:lvl1pPr marL="533400" indent="-346075" algn="l" rtl="0" eaLnBrk="1" fontAlgn="base" hangingPunct="1">
        <a:spcBef>
          <a:spcPts val="2675"/>
        </a:spcBef>
        <a:spcAft>
          <a:spcPct val="0"/>
        </a:spcAft>
        <a:buSzPct val="171000"/>
        <a:buFont typeface="DIN" charset="0"/>
        <a:buChar char="•"/>
        <a:defRPr sz="22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1pPr>
      <a:lvl2pPr marL="846138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20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2pPr>
      <a:lvl3pPr marL="1158875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3pPr>
      <a:lvl4pPr marL="1471613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4pPr>
      <a:lvl5pPr marL="1782763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5pPr>
      <a:lvl6pPr marL="2105461" indent="-347004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6pPr>
      <a:lvl7pPr marL="2426804" indent="-347004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7pPr>
      <a:lvl8pPr marL="2748145" indent="-347004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8pPr>
      <a:lvl9pPr marL="3069488" indent="-347004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9pPr>
    </p:bodyStyle>
    <p:otherStyle>
      <a:defPPr>
        <a:defRPr lang="fr-FR"/>
      </a:defPPr>
      <a:lvl1pPr marL="0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4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84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025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6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711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052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396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738" algn="l" defTabSz="321341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3763" y="179388"/>
            <a:ext cx="7358062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1" tIns="35701" rIns="35701" bIns="357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 Bold" charset="0"/>
              </a:rPr>
              <a:t>Cliquez et modifiez le titre</a:t>
            </a:r>
            <a:endParaRPr lang="en-US">
              <a:sym typeface="DIN Bold" charset="0"/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93763" y="1946275"/>
            <a:ext cx="3544887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5701" tIns="35701" rIns="35701" bIns="3570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>
                <a:sym typeface="DIN" charset="0"/>
              </a:rPr>
              <a:t>Cliquez pour modifier les styles du texte du masque</a:t>
            </a:r>
          </a:p>
          <a:p>
            <a:pPr lvl="1"/>
            <a:r>
              <a:rPr lang="fr-FR" smtClean="0">
                <a:sym typeface="DIN" charset="0"/>
              </a:rPr>
              <a:t>Deuxième niveau</a:t>
            </a:r>
          </a:p>
          <a:p>
            <a:pPr lvl="2"/>
            <a:r>
              <a:rPr lang="fr-FR" smtClean="0">
                <a:sym typeface="DIN" charset="0"/>
              </a:rPr>
              <a:t>Troisième niveau</a:t>
            </a:r>
          </a:p>
          <a:p>
            <a:pPr lvl="3"/>
            <a:r>
              <a:rPr lang="fr-FR" smtClean="0">
                <a:sym typeface="DIN" charset="0"/>
              </a:rPr>
              <a:t>Quatrième niveau</a:t>
            </a:r>
          </a:p>
          <a:p>
            <a:pPr lvl="4"/>
            <a:r>
              <a:rPr lang="fr-FR" smtClean="0">
                <a:sym typeface="DIN" charset="0"/>
              </a:rPr>
              <a:t>Cinquième niveau</a:t>
            </a:r>
            <a:endParaRPr lang="en-US">
              <a:sym typeface="DIN" charset="0"/>
            </a:endParaRPr>
          </a:p>
        </p:txBody>
      </p:sp>
      <p:pic>
        <p:nvPicPr>
          <p:cNvPr id="71684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2600" y="6224588"/>
            <a:ext cx="9644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25413" y="6375400"/>
            <a:ext cx="300037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4264" tIns="32132" rIns="64264" bIns="32132" numCol="1" anchor="t" anchorCtr="0" compatLnSpc="1">
            <a:prstTxWarp prst="textNoShape">
              <a:avLst/>
            </a:prstTxWarp>
          </a:bodyPr>
          <a:lstStyle>
            <a:lvl1pPr algn="ctr">
              <a:defRPr sz="1700">
                <a:solidFill>
                  <a:srgbClr val="FFFFFF"/>
                </a:solidFill>
                <a:latin typeface="DIN Light" charset="0"/>
                <a:ea typeface="ＭＳ Ｐゴシック" charset="0"/>
                <a:cs typeface="DIN Light" charset="0"/>
                <a:sym typeface="DIN Light" charset="0"/>
              </a:defRPr>
            </a:lvl1pPr>
            <a:lvl2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741D5811-5A69-7044-BEC3-3E95AB34B1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1686" name="Rectangle 5"/>
          <p:cNvSpPr>
            <a:spLocks/>
          </p:cNvSpPr>
          <p:nvPr/>
        </p:nvSpPr>
        <p:spPr bwMode="auto">
          <a:xfrm>
            <a:off x="482600" y="6340475"/>
            <a:ext cx="36036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300">
                <a:solidFill>
                  <a:srgbClr val="FFFFFF"/>
                </a:solidFill>
                <a:latin typeface="DIN Bold" charset="0"/>
                <a:cs typeface="DIN Bold" charset="0"/>
                <a:sym typeface="DIN Bold" charset="0"/>
              </a:rPr>
              <a:t>Yann Busnel</a:t>
            </a:r>
          </a:p>
          <a:p>
            <a:r>
              <a:rPr lang="en-US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Laboratoire d</a:t>
            </a:r>
            <a:r>
              <a:rPr lang="ja-JP" altLang="en-US" sz="1300">
                <a:solidFill>
                  <a:srgbClr val="FFFFFF"/>
                </a:solidFill>
                <a:latin typeface="Arial" charset="0"/>
                <a:cs typeface="DIN Light" charset="0"/>
                <a:sym typeface="DIN Light" charset="0"/>
              </a:rPr>
              <a:t>’</a:t>
            </a:r>
            <a:r>
              <a:rPr lang="en-US" altLang="ja-JP" sz="1300">
                <a:solidFill>
                  <a:srgbClr val="FFFFFF"/>
                </a:solidFill>
                <a:latin typeface="DIN Light" charset="0"/>
                <a:cs typeface="DIN Light" charset="0"/>
                <a:sym typeface="DIN Light" charset="0"/>
              </a:rPr>
              <a:t>Informatique de Nantes Atlantique</a:t>
            </a:r>
            <a:endParaRPr lang="en-US" sz="1300">
              <a:solidFill>
                <a:srgbClr val="FFFFFF"/>
              </a:solidFill>
              <a:latin typeface="DIN Light" charset="0"/>
              <a:cs typeface="DIN Light" charset="0"/>
              <a:sym typeface="DIN Light" charset="0"/>
            </a:endParaRPr>
          </a:p>
        </p:txBody>
      </p:sp>
      <p:pic>
        <p:nvPicPr>
          <p:cNvPr id="71687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513" y="6327775"/>
            <a:ext cx="73183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transition xmlns:p14="http://schemas.microsoft.com/office/powerpoint/2010/main"/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+mj-lt"/>
          <a:ea typeface="+mj-ea"/>
          <a:cs typeface="+mj-cs"/>
          <a:sym typeface="DIN Bold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5pPr>
      <a:lvl6pPr marL="321324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6pPr>
      <a:lvl7pPr marL="642651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7pPr>
      <a:lvl8pPr marL="963975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8pPr>
      <a:lvl9pPr marL="1285302" algn="ctr" rtl="0" eaLnBrk="1" fontAlgn="base" hangingPunct="1">
        <a:spcBef>
          <a:spcPct val="0"/>
        </a:spcBef>
        <a:spcAft>
          <a:spcPct val="0"/>
        </a:spcAft>
        <a:defRPr sz="5900">
          <a:solidFill>
            <a:srgbClr val="0F2244"/>
          </a:solidFill>
          <a:latin typeface="DIN Bold" charset="0"/>
          <a:ea typeface="ヒラギノ角ゴ ProN W6" charset="0"/>
          <a:cs typeface="ヒラギノ角ゴ ProN W6" charset="0"/>
          <a:sym typeface="DIN Bold" charset="0"/>
        </a:defRPr>
      </a:lvl9pPr>
    </p:titleStyle>
    <p:bodyStyle>
      <a:lvl1pPr marL="533400" indent="-346075" algn="l" rtl="0" eaLnBrk="1" fontAlgn="base" hangingPunct="1">
        <a:spcBef>
          <a:spcPts val="2675"/>
        </a:spcBef>
        <a:spcAft>
          <a:spcPct val="0"/>
        </a:spcAft>
        <a:buSzPct val="171000"/>
        <a:buFont typeface="DIN" charset="0"/>
        <a:buChar char="•"/>
        <a:defRPr sz="22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1pPr>
      <a:lvl2pPr marL="846138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20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2pPr>
      <a:lvl3pPr marL="1158875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3pPr>
      <a:lvl4pPr marL="1471613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4pPr>
      <a:lvl5pPr marL="1782763" indent="-346075" algn="l" rtl="0" eaLnBrk="1" fontAlgn="base" hangingPunct="1">
        <a:spcBef>
          <a:spcPts val="2675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5pPr>
      <a:lvl6pPr marL="2105353" indent="-346986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6pPr>
      <a:lvl7pPr marL="2426680" indent="-346986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7pPr>
      <a:lvl8pPr marL="2748004" indent="-346986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8pPr>
      <a:lvl9pPr marL="3069331" indent="-346986" algn="l" rtl="0" eaLnBrk="1" fontAlgn="base" hangingPunct="1">
        <a:spcBef>
          <a:spcPts val="2672"/>
        </a:spcBef>
        <a:spcAft>
          <a:spcPct val="0"/>
        </a:spcAft>
        <a:buClr>
          <a:srgbClr val="0F2244"/>
        </a:buClr>
        <a:buSzPct val="171000"/>
        <a:buFont typeface="DIN" charset="0"/>
        <a:buChar char="•"/>
        <a:defRPr sz="1700">
          <a:solidFill>
            <a:srgbClr val="0F2244"/>
          </a:solidFill>
          <a:latin typeface="+mn-lt"/>
          <a:ea typeface="+mn-ea"/>
          <a:cs typeface="+mn-cs"/>
          <a:sym typeface="DIN" charset="0"/>
        </a:defRPr>
      </a:lvl9pPr>
    </p:bodyStyle>
    <p:otherStyle>
      <a:defPPr>
        <a:defRPr lang="fr-FR"/>
      </a:defPPr>
      <a:lvl1pPr marL="0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2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65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3975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302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628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954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281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0607" algn="l" defTabSz="32132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hyperlink" Target="http://en.wikipedia.org/wiki/File:Muirhead_Morse_inker_(Rankin_Kennedy,_Electrical_Installations,_Vol_V,_1903).jpg" TargetMode="External"/><Relationship Id="rId5" Type="http://schemas.openxmlformats.org/officeDocument/2006/relationships/hyperlink" Target="http://creativecommons.org/licenses/by-sa/3.0/" TargetMode="External"/><Relationship Id="rId6" Type="http://schemas.openxmlformats.org/officeDocument/2006/relationships/hyperlink" Target="http://en.wikipedia.org/wiki/File:Post_Office_Engineers.jp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gif"/><Relationship Id="rId6" Type="http://schemas.openxmlformats.org/officeDocument/2006/relationships/hyperlink" Target="http://commons.wikimedia.org/wiki/File:Transistors-white.jpg" TargetMode="External"/><Relationship Id="rId7" Type="http://schemas.openxmlformats.org/officeDocument/2006/relationships/hyperlink" Target="http://www.flickr.com/photos/paille-fr/6554793725/in/photostream/" TargetMode="External"/><Relationship Id="rId8" Type="http://schemas.openxmlformats.org/officeDocument/2006/relationships/hyperlink" Target="http://creativecommons.org/licenses/by-sa/2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jpeg"/><Relationship Id="rId3" Type="http://schemas.openxmlformats.org/officeDocument/2006/relationships/hyperlink" Target="http://commons.wikimedia.org/wiki/File:Eniac.jp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hyperlink" Target="http://commons.wikimedia.org/wiki/File:Eniac_Aberdeen.jpg" TargetMode="External"/><Relationship Id="rId5" Type="http://schemas.openxmlformats.org/officeDocument/2006/relationships/hyperlink" Target="http://commons.wikimedia.org/wiki/File:ENIAC-changing_a_tube.jpg" TargetMode="External"/><Relationship Id="rId6" Type="http://schemas.openxmlformats.org/officeDocument/2006/relationships/image" Target="../media/image30.gif"/><Relationship Id="rId7" Type="http://schemas.openxmlformats.org/officeDocument/2006/relationships/hyperlink" Target="http://en.wikipedia.org/wiki/File:Two_women_operating_ENIAC.gif" TargetMode="External"/><Relationship Id="rId8" Type="http://schemas.openxmlformats.org/officeDocument/2006/relationships/hyperlink" Target="http://creativecommons.org/licenses/by-sa/3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hyperlink" Target="http://www.flickr.com/photos/agirregabiria/3410128864/in/photostream/" TargetMode="External"/><Relationship Id="rId5" Type="http://schemas.openxmlformats.org/officeDocument/2006/relationships/hyperlink" Target="http://creativecommons.org/licenses/by-nc-sa/2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://en.wikipedia.org/wiki/File:Steve_Russell_and_PDP-1.png" TargetMode="External"/><Relationship Id="rId5" Type="http://schemas.openxmlformats.org/officeDocument/2006/relationships/hyperlink" Target="http://creativecommons.org/licenses/by-sa/3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hyperlink" Target="http://en.wikipedia.org/wiki/File:Micral_MGR_Lyon-IMG_9895.JPG" TargetMode="External"/><Relationship Id="rId5" Type="http://schemas.openxmlformats.org/officeDocument/2006/relationships/hyperlink" Target="http://creativecommons.org/licenses/by-sa/3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hyperlink" Target="http://commons.wikimedia.org/wiki/File:Scelbi_8H.jpg" TargetMode="External"/><Relationship Id="rId6" Type="http://schemas.openxmlformats.org/officeDocument/2006/relationships/hyperlink" Target="http://commons.wikimedia.org/wiki/User:Stahlkocher" TargetMode="External"/><Relationship Id="rId7" Type="http://schemas.openxmlformats.org/officeDocument/2006/relationships/hyperlink" Target="http://en.wikipedia.org/wiki/en:Creative_Commons" TargetMode="External"/><Relationship Id="rId8" Type="http://schemas.openxmlformats.org/officeDocument/2006/relationships/hyperlink" Target="http://creativecommons.org/licenses/by-sa/3.0/deed.en" TargetMode="External"/><Relationship Id="rId9" Type="http://schemas.openxmlformats.org/officeDocument/2006/relationships/hyperlink" Target="http://en.wikipedia.org/wiki/File:SCELBI_8H_Computer.jpg" TargetMode="External"/><Relationship Id="rId10" Type="http://schemas.openxmlformats.org/officeDocument/2006/relationships/hyperlink" Target="http://creativecommons.org/licenses/by-sa/3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hyperlink" Target="http://en.wikipedia.org/wiki/File:IBM_5100_-_MfK_Bern.jpg" TargetMode="External"/><Relationship Id="rId5" Type="http://schemas.openxmlformats.org/officeDocument/2006/relationships/hyperlink" Target="http://creativecommons.org/licenses/by-sa/3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2.0" TargetMode="External"/><Relationship Id="rId4" Type="http://schemas.openxmlformats.org/officeDocument/2006/relationships/hyperlink" Target="http://commons.wikimedia.org/wiki/File:Apple_I_Computer.jpg" TargetMode="External"/><Relationship Id="rId5" Type="http://schemas.openxmlformats.org/officeDocument/2006/relationships/image" Target="../media/image3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hyperlink" Target="http://creativecommons.org/licenses/by-sa/2.0/fr/deed.en" TargetMode="External"/><Relationship Id="rId5" Type="http://schemas.openxmlformats.org/officeDocument/2006/relationships/hyperlink" Target="http://commons.wikimedia.org/wiki/File:Smacky-100.jpg" TargetMode="External"/><Relationship Id="rId6" Type="http://schemas.openxmlformats.org/officeDocument/2006/relationships/image" Target="../media/image40.jpeg"/><Relationship Id="rId7" Type="http://schemas.openxmlformats.org/officeDocument/2006/relationships/hyperlink" Target="http://en.wikipedia.org/wiki/File:Ibm_pc_5150.jpg" TargetMode="External"/><Relationship Id="rId8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en.wikipedia.org/wiki/File:IBM_PC_5150.jp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5" Type="http://schemas.openxmlformats.org/officeDocument/2006/relationships/hyperlink" Target="http://en.wikipedia.org/wiki/File:Amiga500_system.jpg" TargetMode="External"/><Relationship Id="rId6" Type="http://schemas.openxmlformats.org/officeDocument/2006/relationships/hyperlink" Target="http://creativecommons.org/licenses/by-sa/3.0/" TargetMode="External"/><Relationship Id="rId7" Type="http://schemas.openxmlformats.org/officeDocument/2006/relationships/hyperlink" Target="http://it.wikipedia.org/wiki/File:HP_Pavilion_4450.PNG" TargetMode="External"/><Relationship Id="rId8" Type="http://schemas.openxmlformats.org/officeDocument/2006/relationships/hyperlink" Target="http://en.wikipedia.org/wiki/File:Power_Mac_G3_B&amp;W.jp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ommons.wikimedia.org/wiki/File:Emblem-pen-new.sv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hyperlink" Target="http://en.wikipedia.org/wiki/File:IBM_Blue_Gene_P_supercomputer.jpg" TargetMode="External"/><Relationship Id="rId6" Type="http://schemas.openxmlformats.org/officeDocument/2006/relationships/hyperlink" Target="http://creativecommons.org/licenses/by-sa/3.0/" TargetMode="External"/><Relationship Id="rId7" Type="http://schemas.openxmlformats.org/officeDocument/2006/relationships/hyperlink" Target="http://en.wikipedia.org/wiki/File:Roadrunner_supercomputer_HiRes.jpg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ibm_media/7375835468/" TargetMode="External"/><Relationship Id="rId4" Type="http://schemas.openxmlformats.org/officeDocument/2006/relationships/hyperlink" Target="http://creativecommons.org/licenses/by-nc-nd/2.0/" TargetMode="External"/><Relationship Id="rId5" Type="http://schemas.openxmlformats.org/officeDocument/2006/relationships/image" Target="../media/image4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amchurchill/9068870200/in/photolist-ePoka3/" TargetMode="External"/><Relationship Id="rId4" Type="http://schemas.openxmlformats.org/officeDocument/2006/relationships/hyperlink" Target="http://creativecommons.org/licenses/by/2.0/" TargetMode="External"/><Relationship Id="rId5" Type="http://schemas.openxmlformats.org/officeDocument/2006/relationships/image" Target="../media/image4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hyperlink" Target="http://it.wikipedia.org/wiki/File:Connected-world.jpg" TargetMode="External"/><Relationship Id="rId6" Type="http://schemas.openxmlformats.org/officeDocument/2006/relationships/hyperlink" Target="http://creativecommons.org/licenses/by-sa/3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image" Target="../media/image52.jpe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en.wikipedia.org/wiki/File:Internet_map_1024.jp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ommons.wikimedia.org/wiki/File:Emblem-pen-new.sv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BlueGeneL_cabinet.jpg" TargetMode="External"/><Relationship Id="rId4" Type="http://schemas.openxmlformats.org/officeDocument/2006/relationships/hyperlink" Target="http://creativecommons.org/licenses/by-sa/3.0/" TargetMode="External"/><Relationship Id="rId5" Type="http://schemas.openxmlformats.org/officeDocument/2006/relationships/image" Target="../media/image53.jpeg"/><Relationship Id="rId6" Type="http://schemas.openxmlformats.org/officeDocument/2006/relationships/hyperlink" Target="http://en.wikipedia.org/wiki/File:Beowulf.jpg" TargetMode="External"/><Relationship Id="rId7" Type="http://schemas.openxmlformats.org/officeDocument/2006/relationships/image" Target="../media/image54.jpeg"/><Relationship Id="rId8" Type="http://schemas.openxmlformats.org/officeDocument/2006/relationships/hyperlink" Target="http://en.wikipedia.org/wiki/File:Internet_Connectivity_Access_layer.svg" TargetMode="External"/><Relationship Id="rId9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" TargetMode="External"/><Relationship Id="rId4" Type="http://schemas.openxmlformats.org/officeDocument/2006/relationships/hyperlink" Target="http://commons.wikimedia.org/wiki/File:Cloud_computing_map.png" TargetMode="External"/><Relationship Id="rId5" Type="http://schemas.openxmlformats.org/officeDocument/2006/relationships/image" Target="../media/image56.png"/><Relationship Id="rId6" Type="http://schemas.openxmlformats.org/officeDocument/2006/relationships/image" Target="../media/image57.jpeg"/><Relationship Id="rId7" Type="http://schemas.openxmlformats.org/officeDocument/2006/relationships/hyperlink" Target="http://www.flickr.com/photos/gsi-r/4767700249/in/photostream/lightbox/" TargetMode="External"/><Relationship Id="rId8" Type="http://schemas.openxmlformats.org/officeDocument/2006/relationships/hyperlink" Target="http://creativecommons.org/licenses/by/2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ommons.wikimedia.org/wiki/File:Emblem-pen-new.sv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61.jpe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gnu.org/copyleft/fdl.html" TargetMode="External"/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ommons.wikimedia.org/wiki/File:Gsm_network.png" TargetMode="External"/><Relationship Id="rId5" Type="http://schemas.openxmlformats.org/officeDocument/2006/relationships/hyperlink" Target="http://www.flickr.com/photos/h_is_for_home/3858850863/" TargetMode="External"/><Relationship Id="rId6" Type="http://schemas.openxmlformats.org/officeDocument/2006/relationships/hyperlink" Target="http://creativecommons.org/licenses/by-nc/2.0/" TargetMode="External"/><Relationship Id="rId7" Type="http://schemas.openxmlformats.org/officeDocument/2006/relationships/hyperlink" Target="http://commons.wikimedia.org/wiki/File:Mobile_phone_evolution.jpg" TargetMode="External"/><Relationship Id="rId8" Type="http://schemas.openxmlformats.org/officeDocument/2006/relationships/hyperlink" Target="http://en.wikipedia.org/wiki/File:Cell_Phone_Tower.jpg" TargetMode="External"/><Relationship Id="rId9" Type="http://schemas.openxmlformats.org/officeDocument/2006/relationships/image" Target="../media/image58.jpeg"/><Relationship Id="rId10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2.0/" TargetMode="External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6" Type="http://schemas.openxmlformats.org/officeDocument/2006/relationships/image" Target="../media/image64.jpeg"/><Relationship Id="rId7" Type="http://schemas.openxmlformats.org/officeDocument/2006/relationships/hyperlink" Target="http://en.wikipedia.org/wiki/File:Defenders_of_Ardania_4.jpeg" TargetMode="External"/><Relationship Id="rId8" Type="http://schemas.openxmlformats.org/officeDocument/2006/relationships/hyperlink" Target="http://creativecommons.org/licenses/by-sa/3.0/" TargetMode="External"/><Relationship Id="rId9" Type="http://schemas.openxmlformats.org/officeDocument/2006/relationships/hyperlink" Target="http://en.wikipedia.org/wiki/File:Winter_2004_DreamHack_LAN_Party.jpg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flickr.com/photos/torley/4304186347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emberstudio/7612033608/" TargetMode="External"/><Relationship Id="rId4" Type="http://schemas.openxmlformats.org/officeDocument/2006/relationships/hyperlink" Target="http://creativecommons.org/licenses/by/2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hyperlink" Target="http://www.flickr.com/photos/rmgimages/4882450962/" TargetMode="External"/><Relationship Id="rId6" Type="http://schemas.openxmlformats.org/officeDocument/2006/relationships/hyperlink" Target="http://creativecommons.org/licenses/by-sa/2.0/" TargetMode="External"/><Relationship Id="rId7" Type="http://schemas.openxmlformats.org/officeDocument/2006/relationships/hyperlink" Target="http://creativecommons.org/licenses/by-sa/3.0" TargetMode="External"/><Relationship Id="rId8" Type="http://schemas.openxmlformats.org/officeDocument/2006/relationships/hyperlink" Target="http://commons.wikimedia.org/wiki/File:CAC_40.png" TargetMode="External"/><Relationship Id="rId9" Type="http://schemas.openxmlformats.org/officeDocument/2006/relationships/image" Target="../media/image70.png"/><Relationship Id="rId10" Type="http://schemas.openxmlformats.org/officeDocument/2006/relationships/image" Target="../media/image7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2.0/deed.en" TargetMode="External"/><Relationship Id="rId4" Type="http://schemas.openxmlformats.org/officeDocument/2006/relationships/hyperlink" Target="http://www.flickr.com/%E2%80%8E" TargetMode="External"/><Relationship Id="rId5" Type="http://schemas.openxmlformats.org/officeDocument/2006/relationships/image" Target="../media/image72.jpeg"/><Relationship Id="rId6" Type="http://schemas.openxmlformats.org/officeDocument/2006/relationships/hyperlink" Target="http://www.flickr.com/photos/dekuwa/2488113752/lightbox/" TargetMode="External"/><Relationship Id="rId7" Type="http://schemas.openxmlformats.org/officeDocument/2006/relationships/hyperlink" Target="http://creativecommons.org/licenses/by-nc-sa/2.0/" TargetMode="External"/><Relationship Id="rId8" Type="http://schemas.openxmlformats.org/officeDocument/2006/relationships/image" Target="../media/image73.png"/><Relationship Id="rId9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flickr.com/photos/lumaxart/2181399646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hyperlink" Target="http://en.wikipedia.org/wiki/File:Polygon_face.jpg" TargetMode="External"/><Relationship Id="rId5" Type="http://schemas.openxmlformats.org/officeDocument/2006/relationships/hyperlink" Target="http://creativecommons.org/licenses/by-sa/3.0/" TargetMode="External"/><Relationship Id="rId6" Type="http://schemas.openxmlformats.org/officeDocument/2006/relationships/hyperlink" Target="http://3dmodeling.deviantart.com/art/Agumon-Figurine-106136655" TargetMode="External"/><Relationship Id="rId7" Type="http://schemas.openxmlformats.org/officeDocument/2006/relationships/hyperlink" Target="http://creativecommons.org/licenses/by-nc-nd/3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4" Type="http://schemas.openxmlformats.org/officeDocument/2006/relationships/hyperlink" Target="http://www.flickr.com/photos/laughingsquid/507242250/" TargetMode="External"/><Relationship Id="rId5" Type="http://schemas.openxmlformats.org/officeDocument/2006/relationships/hyperlink" Target="http://creativecommons.org/licenses/by-nc-nd/2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NA_methylation.jpg" TargetMode="External"/><Relationship Id="rId4" Type="http://schemas.openxmlformats.org/officeDocument/2006/relationships/hyperlink" Target="http://creativecommons.org/licenses/by-sa/3.0/" TargetMode="External"/><Relationship Id="rId5" Type="http://schemas.openxmlformats.org/officeDocument/2006/relationships/image" Target="../media/image77.jpeg"/><Relationship Id="rId6" Type="http://schemas.openxmlformats.org/officeDocument/2006/relationships/image" Target="../media/image78.jpeg"/><Relationship Id="rId7" Type="http://schemas.openxmlformats.org/officeDocument/2006/relationships/hyperlink" Target="http://creativecommons.org/licenses/by-sa/3.0" TargetMode="External"/><Relationship Id="rId8" Type="http://schemas.openxmlformats.org/officeDocument/2006/relationships/hyperlink" Target="http://commons.wikimedia.org/wiki/File:CERN_LHC_Tunnel1.jpg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ommons.wikimedia.org/wiki/File:Emblem-pen-new.sv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nicholas_t/9249259415/in/photostream/" TargetMode="External"/><Relationship Id="rId4" Type="http://schemas.openxmlformats.org/officeDocument/2006/relationships/hyperlink" Target="http://creativecommons.org/licenses/by/2.0/" TargetMode="External"/><Relationship Id="rId5" Type="http://schemas.openxmlformats.org/officeDocument/2006/relationships/hyperlink" Target="http://en.wikipedia.org/wiki/File:Atom_Z520_vs_1Cent.JPG" TargetMode="External"/><Relationship Id="rId6" Type="http://schemas.openxmlformats.org/officeDocument/2006/relationships/hyperlink" Target="http://creativecommons.org/licenses/by-sa/3.0/" TargetMode="External"/><Relationship Id="rId7" Type="http://schemas.openxmlformats.org/officeDocument/2006/relationships/image" Target="../media/image80.jpeg"/><Relationship Id="rId8" Type="http://schemas.openxmlformats.org/officeDocument/2006/relationships/image" Target="../media/image81.jpeg"/><Relationship Id="rId9" Type="http://schemas.openxmlformats.org/officeDocument/2006/relationships/hyperlink" Target="http://nl.wikipedia.org/wiki/Intel_4004%20/%20CC%20BY-SA%203.0" TargetMode="External"/><Relationship Id="rId10" Type="http://schemas.openxmlformats.org/officeDocument/2006/relationships/hyperlink" Target="http://www.flickr.com/photos/80375783@N00/2281451321/" TargetMode="External"/><Relationship Id="rId11" Type="http://schemas.openxmlformats.org/officeDocument/2006/relationships/hyperlink" Target="http://creativecommons.org/licenses/by-nc-sa/2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ommons.wikimedia.org/wiki/File:Emblem-pen-new.sv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4" Type="http://schemas.openxmlformats.org/officeDocument/2006/relationships/image" Target="../media/image14.png"/><Relationship Id="rId5" Type="http://schemas.openxmlformats.org/officeDocument/2006/relationships/hyperlink" Target="http://creativecommons.org/licenses/by-sa/3.0/" TargetMode="External"/><Relationship Id="rId6" Type="http://schemas.openxmlformats.org/officeDocument/2006/relationships/hyperlink" Target="http://commons.wikimedia.org/wiki/File:Emblem-pen-new.svg" TargetMode="External"/><Relationship Id="rId7" Type="http://schemas.openxmlformats.org/officeDocument/2006/relationships/hyperlink" Target="http://www.flickr.com/photos/thefangmonster/4683442749/lightbox/" TargetMode="External"/><Relationship Id="rId8" Type="http://schemas.openxmlformats.org/officeDocument/2006/relationships/hyperlink" Target="http://creativecommons.org/licenses/by/2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Social_Network_Analysis_Visualization.png" TargetMode="External"/><Relationship Id="rId4" Type="http://schemas.openxmlformats.org/officeDocument/2006/relationships/hyperlink" Target="http://creativecommons.org/licenses/by-sa/3.0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hyperlink" Target="http://resumbrae.com/ub/dms423_f07/17/" TargetMode="External"/><Relationship Id="rId5" Type="http://schemas.openxmlformats.org/officeDocument/2006/relationships/hyperlink" Target="http://creativecommons.org/licenses/by/2.0/" TargetMode="External"/><Relationship Id="rId6" Type="http://schemas.openxmlformats.org/officeDocument/2006/relationships/image" Target="../media/image8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ommons.wikimedia.org/wiki/File:Emblem-pen-new.sv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hyperlink" Target="http://commons.wikimedia.org/wiki/File:Pascaline_calculator.jpg" TargetMode="External"/><Relationship Id="rId5" Type="http://schemas.openxmlformats.org/officeDocument/2006/relationships/hyperlink" Target="http://creativecommons.org/licenses/by-sa/3.0/" TargetMode="External"/><Relationship Id="rId6" Type="http://schemas.openxmlformats.org/officeDocument/2006/relationships/hyperlink" Target="http://commons.wikimedia.org/wiki/File:Arts_et_Metiers_Pascaline_dsc03869.jp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ommons.wikimedia.org/wiki/File:Emblem-pen-new.sv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3.0/" TargetMode="External"/><Relationship Id="rId4" Type="http://schemas.openxmlformats.org/officeDocument/2006/relationships/hyperlink" Target="http://commons.wikimedia.org/wiki/File:Emblem-pen-new.svg" TargetMode="External"/><Relationship Id="rId5" Type="http://schemas.openxmlformats.org/officeDocument/2006/relationships/hyperlink" Target="http://www.flickr.com/photos/viagallery/3925554392/lightbox/" TargetMode="External"/><Relationship Id="rId6" Type="http://schemas.openxmlformats.org/officeDocument/2006/relationships/hyperlink" Target="http://creativecommons.org/licenses/by/2.0/" TargetMode="External"/><Relationship Id="rId7" Type="http://schemas.openxmlformats.org/officeDocument/2006/relationships/image" Target="../media/image86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4" Type="http://schemas.openxmlformats.org/officeDocument/2006/relationships/image" Target="../media/image14.png"/><Relationship Id="rId5" Type="http://schemas.openxmlformats.org/officeDocument/2006/relationships/hyperlink" Target="http://creativecommons.org/licenses/by-sa/3.0/" TargetMode="External"/><Relationship Id="rId6" Type="http://schemas.openxmlformats.org/officeDocument/2006/relationships/hyperlink" Target="http://commons.wikimedia.org/wiki/File:Emblem-pen-new.svg" TargetMode="External"/><Relationship Id="rId7" Type="http://schemas.openxmlformats.org/officeDocument/2006/relationships/hyperlink" Target="http://www.flickr.com/photos/viagallery/3925554392/lightbox/" TargetMode="External"/><Relationship Id="rId8" Type="http://schemas.openxmlformats.org/officeDocument/2006/relationships/hyperlink" Target="http://creativecommons.org/licenses/by/2.0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User:Jeanacoa" TargetMode="External"/><Relationship Id="rId4" Type="http://schemas.openxmlformats.org/officeDocument/2006/relationships/hyperlink" Target="http://en.wikipedia.org/wiki/en:Creative_Commons" TargetMode="External"/><Relationship Id="rId5" Type="http://schemas.openxmlformats.org/officeDocument/2006/relationships/hyperlink" Target="http://creativecommons.org/licenses/by-sa/2.5/deed.en" TargetMode="External"/><Relationship Id="rId6" Type="http://schemas.openxmlformats.org/officeDocument/2006/relationships/hyperlink" Target="http://commons.wikimedia.org/wiki/File:Emblem-pen-new.sv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://creativecommons.org/licenses/by-sa/3.0/" TargetMode="External"/><Relationship Id="rId5" Type="http://schemas.openxmlformats.org/officeDocument/2006/relationships/hyperlink" Target="http://commons.wikimedia.org/wiki/File:Emblem-pen-new.svg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hyperlink" Target="http://commons.wikimedia.org/wiki/File:H96566k.jp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Atlas_V_501_launch_with_NROL-41.jpg" TargetMode="External"/><Relationship Id="rId4" Type="http://schemas.openxmlformats.org/officeDocument/2006/relationships/image" Target="../media/image90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://commons.wikimedia.org/wiki/File:Thomas_Arithmometer_1975.png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<Relationship Id="rId5" Type="http://schemas.openxmlformats.org/officeDocument/2006/relationships/image" Target="../media/image91.png"/><Relationship Id="rId1" Type="http://schemas.microsoft.com/office/2007/relationships/media" Target="file:///\\localhost\Users\yannbusnel\Documents\Enseignements\Universite%2525CC%252581%2520de%2520Nantes\L1-S11I010-Algorithmique%2520et%2520Programmation%25201\2011-2012\Cours\ariane.mov" TargetMode="External"/><Relationship Id="rId2" Type="http://schemas.openxmlformats.org/officeDocument/2006/relationships/video" Target="file:///\\localhost\Users\yannbusnel\Documents\Enseignements\Universite%2525CC%252581%2520de%2520Nantes\L1-S11I010-Algorithmique%2520et%2520Programmation%25201\2011-2012\Cours\ariane.mov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hyperlink" Target="http://www.flickr.com/photos/sciencemuseum/9660574685/in/set-72157635363091572/" TargetMode="External"/><Relationship Id="rId5" Type="http://schemas.openxmlformats.org/officeDocument/2006/relationships/hyperlink" Target="http://creativecommons.org/licenses/by-sa/2.0/" TargetMode="External"/><Relationship Id="rId6" Type="http://schemas.openxmlformats.org/officeDocument/2006/relationships/hyperlink" Target="http://en.wikipedia.org/wiki/File:Babbage_Difference_Engine_(Being_utilised).jpg" TargetMode="External"/><Relationship Id="rId7" Type="http://schemas.openxmlformats.org/officeDocument/2006/relationships/hyperlink" Target="http://en.wikipedia.org/wiki/en:Creative_Commons" TargetMode="External"/><Relationship Id="rId8" Type="http://schemas.openxmlformats.org/officeDocument/2006/relationships/hyperlink" Target="http://creativecommons.org/licenses/by/2.0/deed.en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jpeg"/><Relationship Id="rId3" Type="http://schemas.openxmlformats.org/officeDocument/2006/relationships/hyperlink" Target="http://commons.wikimedia.org/wiki/File:Actor_portraying_Alexander_Graham_Bell_in_an_AT&amp;T_promotional_film_(1926)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93763" y="1071563"/>
            <a:ext cx="7358062" cy="1807104"/>
          </a:xfrm>
        </p:spPr>
        <p:txBody>
          <a:bodyPr>
            <a:normAutofit/>
          </a:bodyPr>
          <a:lstStyle/>
          <a:p>
            <a:r>
              <a:rPr lang="fr-FR" sz="4800" cap="small" dirty="0"/>
              <a:t>Algorithmique</a:t>
            </a:r>
            <a:br>
              <a:rPr lang="fr-FR" sz="4800" cap="small" dirty="0"/>
            </a:br>
            <a:r>
              <a:rPr lang="fr-FR" sz="4800" cap="small" dirty="0"/>
              <a:t>Distribuée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subTitle" idx="4294967295"/>
          </p:nvPr>
        </p:nvSpPr>
        <p:spPr>
          <a:xfrm>
            <a:off x="1014527" y="3278895"/>
            <a:ext cx="7125567" cy="944735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fr-FR" sz="4000" dirty="0" smtClean="0"/>
              <a:t>Yann Busnel</a:t>
            </a:r>
            <a:endParaRPr lang="fr-FR" dirty="0" smtClean="0"/>
          </a:p>
          <a:p>
            <a:r>
              <a:rPr lang="fr-FR" dirty="0" smtClean="0"/>
              <a:t>UFR Sciences et Techniques (</a:t>
            </a:r>
            <a:r>
              <a:rPr lang="fr-FR" dirty="0" err="1" smtClean="0"/>
              <a:t>Dpt</a:t>
            </a:r>
            <a:r>
              <a:rPr lang="fr-FR" dirty="0" smtClean="0"/>
              <a:t>. Informatique)</a:t>
            </a:r>
            <a:endParaRPr lang="fr-FR" dirty="0"/>
          </a:p>
          <a:p>
            <a:r>
              <a:rPr lang="fr-FR" dirty="0" smtClean="0"/>
              <a:t>LINA </a:t>
            </a:r>
            <a:r>
              <a:rPr lang="fr-FR" dirty="0"/>
              <a:t>(Equipe </a:t>
            </a:r>
            <a:r>
              <a:rPr lang="fr-FR" dirty="0" smtClean="0"/>
              <a:t>GDD)</a:t>
            </a:r>
          </a:p>
        </p:txBody>
      </p:sp>
    </p:spTree>
    <p:extLst>
      <p:ext uri="{BB962C8B-B14F-4D97-AF65-F5344CB8AC3E}">
        <p14:creationId xmlns:p14="http://schemas.microsoft.com/office/powerpoint/2010/main" val="35358720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866538" y="5612873"/>
            <a:ext cx="7394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Télégraphe sans fil – 1896 </a:t>
            </a:r>
            <a:r>
              <a:rPr lang="fr-FR" sz="2400" i="1" dirty="0" smtClean="0"/>
              <a:t>Communication sans fil !!!</a:t>
            </a:r>
            <a:endParaRPr lang="fr-FR" sz="2400" dirty="0"/>
          </a:p>
        </p:txBody>
      </p:sp>
      <p:pic>
        <p:nvPicPr>
          <p:cNvPr id="6146" name="Picture 2" descr="C:\Users\camila\Desktop\yann\s09_i2_o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5450" y="1584402"/>
            <a:ext cx="3657600" cy="2582863"/>
          </a:xfrm>
          <a:prstGeom prst="rect">
            <a:avLst/>
          </a:prstGeom>
          <a:noFill/>
        </p:spPr>
      </p:pic>
      <p:pic>
        <p:nvPicPr>
          <p:cNvPr id="6147" name="Picture 3" descr="C:\Users\camila\Desktop\yann\s09_i2_o2.jpg"/>
          <p:cNvPicPr>
            <a:picLocks noChangeAspect="1" noChangeArrowheads="1"/>
          </p:cNvPicPr>
          <p:nvPr/>
        </p:nvPicPr>
        <p:blipFill>
          <a:blip r:embed="rId3"/>
          <a:srcRect r="15938"/>
          <a:stretch>
            <a:fillRect/>
          </a:stretch>
        </p:blipFill>
        <p:spPr bwMode="auto">
          <a:xfrm>
            <a:off x="4833224" y="1951531"/>
            <a:ext cx="3667309" cy="3010213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631357" y="4084581"/>
            <a:ext cx="34516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http://en.wikipedia.org/wiki/File:Muirhead_Morse_inker_%28Rankin_Kennedy,_Electrical_Installations,_Vol_V,_1903%29.jpg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http://creativecommons.org/licenses/by-sa/3.0/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4728294" y="4946754"/>
            <a:ext cx="377223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http://en.wikipedia.org/wiki/File:Post_Office_Engineers.jpg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http://creativecommons.org/licenses/by-sa/3.0/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amila\Desktop\yann\s10_i1.jpg"/>
          <p:cNvPicPr>
            <a:picLocks noChangeAspect="1" noChangeArrowheads="1"/>
          </p:cNvPicPr>
          <p:nvPr/>
        </p:nvPicPr>
        <p:blipFill>
          <a:blip r:embed="rId3"/>
          <a:srcRect l="5968" t="11118" r="3229" b="3390"/>
          <a:stretch>
            <a:fillRect/>
          </a:stretch>
        </p:blipFill>
        <p:spPr bwMode="auto">
          <a:xfrm>
            <a:off x="6615071" y="138009"/>
            <a:ext cx="2214139" cy="1511895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396296" y="1790173"/>
            <a:ext cx="3039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 premier transistor – 1947</a:t>
            </a:r>
          </a:p>
        </p:txBody>
      </p:sp>
      <p:sp>
        <p:nvSpPr>
          <p:cNvPr id="6" name="Rectangle 5"/>
          <p:cNvSpPr/>
          <p:nvPr/>
        </p:nvSpPr>
        <p:spPr>
          <a:xfrm>
            <a:off x="810573" y="1790173"/>
            <a:ext cx="33759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Transistor – 1926 </a:t>
            </a:r>
          </a:p>
          <a:p>
            <a:r>
              <a:rPr lang="fr-FR" sz="2400" i="1" dirty="0" smtClean="0"/>
              <a:t>Premier brevet déposé</a:t>
            </a:r>
            <a:endParaRPr lang="fr-FR" sz="2400" i="1" dirty="0"/>
          </a:p>
        </p:txBody>
      </p:sp>
      <p:pic>
        <p:nvPicPr>
          <p:cNvPr id="7171" name="Picture 3" descr="C:\Users\camila\Desktop\yann\s10_i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0573" y="2621170"/>
            <a:ext cx="3375925" cy="3024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72" name="Picture 4" descr="C:\Users\camila\Desktop\yann\s10_i3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1286" y="2621170"/>
            <a:ext cx="3024266" cy="3024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tângulo 12"/>
          <p:cNvSpPr/>
          <p:nvPr/>
        </p:nvSpPr>
        <p:spPr>
          <a:xfrm>
            <a:off x="720633" y="5645436"/>
            <a:ext cx="3375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By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Benedikt.Seidl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(Own work) [Public domain],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5319598" y="5645436"/>
            <a:ext cx="25010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 err="1" smtClean="0">
                <a:latin typeface="Arial" pitchFamily="34" charset="0"/>
                <a:cs typeface="Arial" pitchFamily="34" charset="0"/>
                <a:hlinkClick r:id="rId7"/>
              </a:rPr>
              <a:t>Replica-of-first-transistor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8"/>
              </a:rPr>
              <a:t>CC </a:t>
            </a:r>
            <a:r>
              <a:rPr lang="pt-BR" sz="1000" dirty="0" err="1" smtClean="0">
                <a:latin typeface="Arial" pitchFamily="34" charset="0"/>
                <a:cs typeface="Arial" pitchFamily="34" charset="0"/>
                <a:hlinkClick r:id="rId8"/>
              </a:rPr>
              <a:t>BY-SA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8"/>
              </a:rPr>
              <a:t> 2.0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6349915" y="4512039"/>
            <a:ext cx="2479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ENIAC – 1946</a:t>
            </a:r>
          </a:p>
          <a:p>
            <a:r>
              <a:rPr lang="fr-FR" sz="2400" i="1" dirty="0" smtClean="0"/>
              <a:t>Le premier ordinateur !</a:t>
            </a:r>
            <a:endParaRPr lang="fr-FR" sz="2400" i="1" dirty="0"/>
          </a:p>
        </p:txBody>
      </p:sp>
      <p:pic>
        <p:nvPicPr>
          <p:cNvPr id="8194" name="Picture 2" descr="C:\Users\camila\Desktop\yann\s11_i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0320" y="1784912"/>
            <a:ext cx="5364813" cy="4096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500400" y="5881869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See page for author [Public domain],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254670" y="4864422"/>
            <a:ext cx="4929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ENIAC – 1946</a:t>
            </a:r>
          </a:p>
          <a:p>
            <a:r>
              <a:rPr lang="fr-FR" sz="2400" i="1" dirty="0" smtClean="0"/>
              <a:t>Le premier ordinateur !</a:t>
            </a:r>
            <a:endParaRPr lang="fr-FR" sz="2400" i="1" dirty="0"/>
          </a:p>
        </p:txBody>
      </p:sp>
      <p:pic>
        <p:nvPicPr>
          <p:cNvPr id="9218" name="Picture 2" descr="C:\Users\camila\Desktop\yann\s12_i1.jpg"/>
          <p:cNvPicPr>
            <a:picLocks noChangeAspect="1" noChangeArrowheads="1"/>
          </p:cNvPicPr>
          <p:nvPr/>
        </p:nvPicPr>
        <p:blipFill>
          <a:blip r:embed="rId2"/>
          <a:srcRect t="7504"/>
          <a:stretch>
            <a:fillRect/>
          </a:stretch>
        </p:blipFill>
        <p:spPr bwMode="auto">
          <a:xfrm>
            <a:off x="755230" y="1588959"/>
            <a:ext cx="3626370" cy="2515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9" name="Picture 3" descr="C:\Users\camila\Desktop\yann\s12_i2.jpg"/>
          <p:cNvPicPr>
            <a:picLocks noChangeAspect="1" noChangeArrowheads="1"/>
          </p:cNvPicPr>
          <p:nvPr/>
        </p:nvPicPr>
        <p:blipFill>
          <a:blip r:embed="rId3"/>
          <a:srcRect t="7343"/>
          <a:stretch>
            <a:fillRect/>
          </a:stretch>
        </p:blipFill>
        <p:spPr bwMode="auto">
          <a:xfrm>
            <a:off x="4961745" y="1588959"/>
            <a:ext cx="3363826" cy="2575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ângulo 11"/>
          <p:cNvSpPr/>
          <p:nvPr/>
        </p:nvSpPr>
        <p:spPr>
          <a:xfrm>
            <a:off x="635310" y="4089668"/>
            <a:ext cx="42065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By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USGov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-Military-Army [Public domain],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4871805" y="4162312"/>
            <a:ext cx="34537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By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Topory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at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pl.wikipedia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[Public domain],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from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221" name="Picture 5" descr="C:\Users\camila\Desktop\yann\s12_i3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6599" y="4521781"/>
            <a:ext cx="2251435" cy="148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tângulo 15"/>
          <p:cNvSpPr/>
          <p:nvPr/>
        </p:nvSpPr>
        <p:spPr>
          <a:xfrm>
            <a:off x="637083" y="5976341"/>
            <a:ext cx="84319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7"/>
              </a:rPr>
              <a:t>http://en.wikipedia.org/wiki/File:Two_women_operating_ENIAC.gif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8"/>
              </a:rPr>
              <a:t>http://creativecommons.org/licenses/by-sa/3.0/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17161" y="5400830"/>
            <a:ext cx="8109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IBM 650 – 1953 </a:t>
            </a:r>
          </a:p>
          <a:p>
            <a:r>
              <a:rPr lang="fr-FR" sz="2400" i="1" dirty="0" smtClean="0"/>
              <a:t>Le premier ordinateur de grande série : 1500 exemplaires</a:t>
            </a:r>
            <a:endParaRPr lang="fr-FR" sz="2400" i="1" dirty="0"/>
          </a:p>
        </p:txBody>
      </p:sp>
      <p:pic>
        <p:nvPicPr>
          <p:cNvPr id="10242" name="Picture 2" descr="C:\Users\camila\Desktop\yann\s13_i1_o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1823" y="1565579"/>
            <a:ext cx="4660354" cy="3606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2136098" y="517250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 err="1" smtClean="0">
                <a:latin typeface="Arial" pitchFamily="34" charset="0"/>
                <a:cs typeface="Arial" pitchFamily="34" charset="0"/>
                <a:hlinkClick r:id="rId4"/>
              </a:rPr>
              <a:t>ibm650de1953b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5"/>
              </a:rPr>
              <a:t>http://creativecommons.org/licenses/by-nc-sa/2.0/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4759041" y="3098656"/>
            <a:ext cx="399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DEC PDP-1 – 1961 </a:t>
            </a:r>
          </a:p>
          <a:p>
            <a:r>
              <a:rPr lang="fr-FR" sz="2400" i="1" dirty="0" smtClean="0"/>
              <a:t>Le premier « mini »</a:t>
            </a:r>
            <a:r>
              <a:rPr lang="fr-FR" sz="2400" i="1" dirty="0" err="1" smtClean="0"/>
              <a:t>-ordinateur</a:t>
            </a:r>
            <a:r>
              <a:rPr lang="fr-FR" sz="2400" i="1" dirty="0" smtClean="0"/>
              <a:t>…</a:t>
            </a:r>
            <a:endParaRPr lang="fr-FR" sz="2400" i="1" dirty="0"/>
          </a:p>
        </p:txBody>
      </p:sp>
      <p:pic>
        <p:nvPicPr>
          <p:cNvPr id="11266" name="Picture 2" descr="C:\Users\camila\Desktop\yann\s14_i1_o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450" y="1686093"/>
            <a:ext cx="4052653" cy="4025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350500" y="5711547"/>
            <a:ext cx="41276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http://en.wikipedia.org/wiki/File:Steve_Russell_and_PDP-1.png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http://creativecommons.org/licenses/by-sa/3.0/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315688" y="5421317"/>
            <a:ext cx="6614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Micral</a:t>
            </a:r>
            <a:r>
              <a:rPr lang="fr-FR" sz="2400" dirty="0" smtClean="0"/>
              <a:t> N – 1972 </a:t>
            </a:r>
          </a:p>
          <a:p>
            <a:r>
              <a:rPr lang="fr-FR" sz="2400" i="1" dirty="0" smtClean="0"/>
              <a:t>Premiers ordinateur vendu « tout monté »</a:t>
            </a:r>
            <a:endParaRPr lang="fr-FR" sz="2400" i="1" dirty="0"/>
          </a:p>
        </p:txBody>
      </p:sp>
      <p:pic>
        <p:nvPicPr>
          <p:cNvPr id="12290" name="Picture 2" descr="C:\Users\camila\Desktop\yann\s15_i1.JPG"/>
          <p:cNvPicPr>
            <a:picLocks noChangeAspect="1" noChangeArrowheads="1"/>
          </p:cNvPicPr>
          <p:nvPr/>
        </p:nvPicPr>
        <p:blipFill>
          <a:blip r:embed="rId3"/>
          <a:srcRect l="8840" t="18776" r="4361" b="15970"/>
          <a:stretch>
            <a:fillRect/>
          </a:stretch>
        </p:blipFill>
        <p:spPr bwMode="auto">
          <a:xfrm>
            <a:off x="1405628" y="1810285"/>
            <a:ext cx="6359276" cy="318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1330678" y="4995473"/>
            <a:ext cx="64342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http://en.wikipedia.org/wiki/File:Micral_MGR_Lyon-IMG_9895.JPG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http://creativecommons.org/licenses/by-sa/3.0/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807076" y="1764681"/>
            <a:ext cx="250153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Scelbi</a:t>
            </a:r>
            <a:r>
              <a:rPr lang="fr-FR" sz="2400" dirty="0" smtClean="0"/>
              <a:t> – 1973</a:t>
            </a:r>
          </a:p>
          <a:p>
            <a:r>
              <a:rPr lang="fr-FR" sz="2400" i="1" dirty="0" smtClean="0"/>
              <a:t>Premier </a:t>
            </a:r>
            <a:br>
              <a:rPr lang="fr-FR" sz="2400" i="1" dirty="0" smtClean="0"/>
            </a:br>
            <a:r>
              <a:rPr lang="fr-FR" sz="2400" i="1" dirty="0" smtClean="0"/>
              <a:t>micro-ordinateur</a:t>
            </a:r>
            <a:endParaRPr lang="fr-FR" sz="2400" i="1" dirty="0"/>
          </a:p>
        </p:txBody>
      </p:sp>
      <p:pic>
        <p:nvPicPr>
          <p:cNvPr id="13314" name="Picture 2" descr="C:\Users\camila\Desktop\yann\s16_i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159" y="1764681"/>
            <a:ext cx="3548900" cy="3961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5" name="Picture 3" descr="C:\Users\camila\Desktop\yann\s16_i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07076" y="2965009"/>
            <a:ext cx="2302603" cy="2193182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856959" y="5726243"/>
            <a:ext cx="3625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 smtClean="0">
                <a:latin typeface="Arial" pitchFamily="34" charset="0"/>
                <a:cs typeface="Arial" pitchFamily="34" charset="0"/>
                <a:hlinkClick r:id="rId5"/>
              </a:rPr>
              <a:t>Scelbi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5"/>
              </a:rPr>
              <a:t> </a:t>
            </a:r>
            <a:r>
              <a:rPr lang="pt-BR" sz="1000" dirty="0" err="1" smtClean="0">
                <a:latin typeface="Arial" pitchFamily="34" charset="0"/>
                <a:cs typeface="Arial" pitchFamily="34" charset="0"/>
                <a:hlinkClick r:id="rId5"/>
              </a:rPr>
              <a:t>8H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by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dirty="0" err="1" smtClean="0">
                <a:latin typeface="Arial" pitchFamily="34" charset="0"/>
                <a:cs typeface="Arial" pitchFamily="34" charset="0"/>
                <a:hlinkClick r:id="rId6" tooltip="User:Stahlkocher"/>
              </a:rPr>
              <a:t>Stahlkocher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, via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7" tooltip="w:en:Creative Commons"/>
              </a:rPr>
              <a:t>Creative Commons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8"/>
              </a:rPr>
              <a:t>Attribution-Share Alike 3.0 </a:t>
            </a:r>
            <a:r>
              <a:rPr lang="en-US" sz="1000" dirty="0" err="1" smtClean="0">
                <a:latin typeface="Arial" pitchFamily="34" charset="0"/>
                <a:cs typeface="Arial" pitchFamily="34" charset="0"/>
                <a:hlinkClick r:id="rId8"/>
              </a:rPr>
              <a:t>Unported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5807076" y="5158191"/>
            <a:ext cx="230260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9"/>
              </a:rPr>
              <a:t>http://en.wikipedia.org/wiki/File:SCELBI_8H_Computer.jpg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10"/>
              </a:rPr>
              <a:t>http://creativecommons.org/licenses/by-sa/3.0/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274163" y="5482891"/>
            <a:ext cx="6550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IBM 5100 – 1975 </a:t>
            </a:r>
          </a:p>
          <a:p>
            <a:pPr algn="ctr"/>
            <a:r>
              <a:rPr lang="fr-FR" sz="2400" i="1" dirty="0" smtClean="0"/>
              <a:t>Le premier ordinateur « portable » : 25 kg !</a:t>
            </a:r>
            <a:endParaRPr lang="fr-FR" sz="2400" i="1" dirty="0"/>
          </a:p>
        </p:txBody>
      </p:sp>
      <p:pic>
        <p:nvPicPr>
          <p:cNvPr id="14338" name="Picture 2" descr="C:\Users\camila\Desktop\yann\s17_i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0866" y="1721938"/>
            <a:ext cx="4654668" cy="3410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/>
          <p:cNvSpPr/>
          <p:nvPr/>
        </p:nvSpPr>
        <p:spPr>
          <a:xfrm>
            <a:off x="2045935" y="5102956"/>
            <a:ext cx="475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http://en.wikipedia.org/wiki/File:IBM_5100_-_MfK_Bern.jpg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http://creativecommons.org/licenses/by-sa/3.0/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52722" y="5711397"/>
            <a:ext cx="201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Apple I – 1976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47119" y="5365265"/>
            <a:ext cx="61678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By Ed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Uthman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(originally posted to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Flickr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as Apple I Computer) [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CC-BY-SA-2.0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5362" name="Picture 2" descr="C:\Users\camila\Desktop\yann\s18_i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52049" y="1619397"/>
            <a:ext cx="6167825" cy="3745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Kesako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Algorithmique ?</a:t>
            </a:r>
          </a:p>
          <a:p>
            <a:pPr lvl="1"/>
            <a:r>
              <a:rPr lang="fr-FR" dirty="0" smtClean="0"/>
              <a:t>OK… On maitrise…</a:t>
            </a:r>
          </a:p>
          <a:p>
            <a:endParaRPr lang="fr-FR" dirty="0" smtClean="0"/>
          </a:p>
          <a:p>
            <a:r>
              <a:rPr lang="fr-FR" dirty="0" smtClean="0"/>
              <a:t>Distribuée ?</a:t>
            </a:r>
          </a:p>
          <a:p>
            <a:pPr lvl="1"/>
            <a:r>
              <a:rPr lang="fr-FR" dirty="0" smtClean="0"/>
              <a:t>« Répartir une ou plusieurs choses » </a:t>
            </a:r>
            <a:r>
              <a:rPr lang="fr-FR" sz="2000" i="1" dirty="0" smtClean="0"/>
              <a:t>(CNRTL 09)</a:t>
            </a:r>
          </a:p>
          <a:p>
            <a:pPr lvl="1"/>
            <a:r>
              <a:rPr lang="fr-FR" dirty="0" smtClean="0"/>
              <a:t>Algorithmique répartie</a:t>
            </a:r>
            <a:endParaRPr lang="fr-FR" sz="36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241901" y="5365970"/>
            <a:ext cx="4444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Apparition du PC – Années 1980</a:t>
            </a:r>
          </a:p>
        </p:txBody>
      </p:sp>
      <p:pic>
        <p:nvPicPr>
          <p:cNvPr id="97281" name="Picture 1" descr="C:\Users\camila\Desktop\yann\s19_i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9588" y="2121826"/>
            <a:ext cx="2816920" cy="2037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7282" name="Picture 2" descr="C:\Users\camila\Desktop\yann\s19_i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490" y="2067532"/>
            <a:ext cx="2257789" cy="209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ângulo 11"/>
          <p:cNvSpPr/>
          <p:nvPr/>
        </p:nvSpPr>
        <p:spPr>
          <a:xfrm>
            <a:off x="6205657" y="4077036"/>
            <a:ext cx="26069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By Rama &amp;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Musée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Bolo (Own work) [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CC-BY-SA-2.0-</a:t>
            </a:r>
            <a:r>
              <a:rPr lang="en-US" sz="1000" dirty="0" err="1" smtClean="0">
                <a:latin typeface="Arial" pitchFamily="34" charset="0"/>
                <a:cs typeface="Arial" pitchFamily="34" charset="0"/>
                <a:hlinkClick r:id="rId4"/>
              </a:rPr>
              <a:t>fr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7283" name="Picture 3" descr="C:\Users\camila\Desktop\yann\s19_i3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95597" y="2121826"/>
            <a:ext cx="2606946" cy="1955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tângulo 13"/>
          <p:cNvSpPr/>
          <p:nvPr/>
        </p:nvSpPr>
        <p:spPr>
          <a:xfrm>
            <a:off x="262329" y="4129712"/>
            <a:ext cx="2286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7"/>
              </a:rPr>
              <a:t>http://en.wikipedia.org/wiki/File:Ibm_pc_5150.jpg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8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089588" y="4122006"/>
            <a:ext cx="281692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9"/>
              </a:rPr>
              <a:t>http://en.wikipedia.org/wiki/File:IBM_PC_5150.jpg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8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270932" y="5135138"/>
            <a:ext cx="8663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Amélioration des performance et miniaturisation </a:t>
            </a:r>
          </a:p>
          <a:p>
            <a:pPr algn="ctr"/>
            <a:r>
              <a:rPr lang="fr-FR" sz="2400" dirty="0" smtClean="0"/>
              <a:t>– Années 1990</a:t>
            </a:r>
          </a:p>
        </p:txBody>
      </p:sp>
      <p:pic>
        <p:nvPicPr>
          <p:cNvPr id="96257" name="Picture 1" descr="C:\Users\camila\Desktop\yann\s20_i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5470" y="2225952"/>
            <a:ext cx="1583989" cy="2136958"/>
          </a:xfrm>
          <a:prstGeom prst="rect">
            <a:avLst/>
          </a:prstGeom>
          <a:noFill/>
        </p:spPr>
      </p:pic>
      <p:pic>
        <p:nvPicPr>
          <p:cNvPr id="96258" name="Picture 2" descr="C:\Users\camila\Desktop\yann\s20_i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0380" y="2228879"/>
            <a:ext cx="2831465" cy="2196953"/>
          </a:xfrm>
          <a:prstGeom prst="rect">
            <a:avLst/>
          </a:prstGeom>
          <a:noFill/>
        </p:spPr>
      </p:pic>
      <p:pic>
        <p:nvPicPr>
          <p:cNvPr id="96259" name="Picture 3" descr="C:\Users\camila\Desktop\yann\s20_i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7342" y="2333809"/>
            <a:ext cx="1503946" cy="1954151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530380" y="4287960"/>
            <a:ext cx="28314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http://en.wikipedia.org/wiki/File:Amiga500_system.jpg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3928533" y="4287960"/>
            <a:ext cx="2082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7"/>
              </a:rPr>
              <a:t>http://it.wikipedia.org/wiki/File:HP_Pavilion_4450.PNG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855470" y="4287960"/>
            <a:ext cx="186134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8"/>
              </a:rPr>
              <a:t>http://en.wikipedia.org/wiki/File:Power_Mac_G3_B%26W.jpg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Jargon des informaticiens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On mesure la puissance des ordinateurs en FLOPS </a:t>
            </a:r>
          </a:p>
          <a:p>
            <a:pPr lvl="1"/>
            <a:r>
              <a:rPr lang="fr-FR" i="1" dirty="0" err="1" smtClean="0"/>
              <a:t>Float</a:t>
            </a:r>
            <a:r>
              <a:rPr lang="fr-FR" i="1" dirty="0" smtClean="0"/>
              <a:t> </a:t>
            </a:r>
            <a:r>
              <a:rPr lang="fr-FR" i="1" dirty="0" err="1" smtClean="0"/>
              <a:t>Operation</a:t>
            </a:r>
            <a:r>
              <a:rPr lang="fr-FR" i="1" dirty="0" smtClean="0"/>
              <a:t> Per Second</a:t>
            </a:r>
            <a:endParaRPr lang="fr-FR" dirty="0" smtClean="0"/>
          </a:p>
          <a:p>
            <a:pPr lvl="1"/>
            <a:r>
              <a:rPr lang="fr-FR" dirty="0" smtClean="0"/>
              <a:t>Nombre d’opérations arithmétique sur des nombres à virgule flottante par seconde</a:t>
            </a:r>
          </a:p>
          <a:p>
            <a:r>
              <a:rPr lang="fr-FR" dirty="0" smtClean="0"/>
              <a:t>Echelle</a:t>
            </a:r>
          </a:p>
          <a:p>
            <a:pPr lvl="1"/>
            <a:r>
              <a:rPr lang="fr-FR" dirty="0" err="1" smtClean="0"/>
              <a:t>mégaFLOPS</a:t>
            </a:r>
            <a:r>
              <a:rPr lang="fr-FR" dirty="0" smtClean="0"/>
              <a:t> = 10</a:t>
            </a:r>
            <a:r>
              <a:rPr lang="fr-FR" baseline="30000" dirty="0" smtClean="0"/>
              <a:t>6</a:t>
            </a:r>
            <a:r>
              <a:rPr lang="fr-FR" dirty="0" smtClean="0"/>
              <a:t> (un million) d’opérations</a:t>
            </a:r>
          </a:p>
          <a:p>
            <a:pPr lvl="1"/>
            <a:r>
              <a:rPr lang="fr-FR" dirty="0" err="1" smtClean="0"/>
              <a:t>gigaFLOPS</a:t>
            </a:r>
            <a:r>
              <a:rPr lang="fr-FR" dirty="0" smtClean="0"/>
              <a:t> = 10</a:t>
            </a:r>
            <a:r>
              <a:rPr lang="fr-FR" baseline="30000" dirty="0" smtClean="0"/>
              <a:t>9</a:t>
            </a:r>
            <a:r>
              <a:rPr lang="fr-FR" dirty="0" smtClean="0"/>
              <a:t> (un milliard) flops</a:t>
            </a:r>
          </a:p>
          <a:p>
            <a:pPr lvl="1"/>
            <a:r>
              <a:rPr lang="fr-FR" dirty="0" err="1" smtClean="0"/>
              <a:t>téraFLOPS</a:t>
            </a:r>
            <a:r>
              <a:rPr lang="fr-FR" dirty="0" smtClean="0"/>
              <a:t> = 10</a:t>
            </a:r>
            <a:r>
              <a:rPr lang="fr-FR" baseline="30000" dirty="0" smtClean="0"/>
              <a:t>12</a:t>
            </a:r>
            <a:r>
              <a:rPr lang="fr-FR" dirty="0" smtClean="0"/>
              <a:t> (un billion) flops</a:t>
            </a:r>
          </a:p>
          <a:p>
            <a:pPr lvl="1"/>
            <a:r>
              <a:rPr lang="fr-FR" dirty="0" err="1" smtClean="0"/>
              <a:t>pétaFLOPS</a:t>
            </a:r>
            <a:r>
              <a:rPr lang="fr-FR" dirty="0" smtClean="0"/>
              <a:t> = 10</a:t>
            </a:r>
            <a:r>
              <a:rPr lang="fr-FR" baseline="30000" dirty="0" smtClean="0"/>
              <a:t>15</a:t>
            </a:r>
            <a:r>
              <a:rPr lang="fr-FR" dirty="0" smtClean="0"/>
              <a:t> (un </a:t>
            </a:r>
            <a:r>
              <a:rPr lang="fr-FR" dirty="0" err="1" smtClean="0"/>
              <a:t>billiard</a:t>
            </a:r>
            <a:r>
              <a:rPr lang="fr-FR" dirty="0" smtClean="0"/>
              <a:t>) flops</a:t>
            </a:r>
          </a:p>
          <a:p>
            <a:pPr lvl="1"/>
            <a:r>
              <a:rPr lang="fr-FR" dirty="0" err="1" smtClean="0"/>
              <a:t>exaFLOPS</a:t>
            </a:r>
            <a:r>
              <a:rPr lang="fr-FR" dirty="0" smtClean="0"/>
              <a:t> = 10</a:t>
            </a:r>
            <a:r>
              <a:rPr lang="fr-FR" baseline="30000" dirty="0" smtClean="0"/>
              <a:t>18</a:t>
            </a:r>
            <a:r>
              <a:rPr lang="fr-FR" dirty="0" smtClean="0"/>
              <a:t> flops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95234" name="Picture 2" descr="C:\Users\camila\Desktop\yann\s05_i1_o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5436" y="4125064"/>
            <a:ext cx="1204209" cy="1194801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1311640" y="5957677"/>
            <a:ext cx="6520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latin typeface="Arial" pitchFamily="34" charset="0"/>
                <a:cs typeface="Arial" pitchFamily="34" charset="0"/>
              </a:rPr>
              <a:t>By Emblem-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pen.svg:derivative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work: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S19991002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(Emblem-pen.svg) [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CC-BY-SA-3.0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472532" y="1631226"/>
            <a:ext cx="6019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Pendant ce temps, chez les superordinateurs…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4601979" y="5339731"/>
            <a:ext cx="4225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err="1" smtClean="0"/>
              <a:t>RoadRunner</a:t>
            </a:r>
            <a:r>
              <a:rPr lang="fr-FR" sz="2400" dirty="0" smtClean="0"/>
              <a:t>, 2008</a:t>
            </a:r>
          </a:p>
          <a:p>
            <a:pPr algn="r"/>
            <a:r>
              <a:rPr lang="fr-FR" sz="2400" dirty="0" smtClean="0"/>
              <a:t>1</a:t>
            </a:r>
            <a:r>
              <a:rPr lang="fr-FR" sz="2400" baseline="30000" dirty="0" smtClean="0"/>
              <a:t>er</a:t>
            </a:r>
            <a:r>
              <a:rPr lang="fr-FR" sz="2400" dirty="0" smtClean="0"/>
              <a:t> à dépasser le </a:t>
            </a:r>
            <a:r>
              <a:rPr lang="fr-FR" sz="2400" dirty="0" err="1" smtClean="0"/>
              <a:t>pétaFLOPS</a:t>
            </a:r>
            <a:endParaRPr lang="fr-FR" sz="2400" dirty="0"/>
          </a:p>
        </p:txBody>
      </p:sp>
      <p:pic>
        <p:nvPicPr>
          <p:cNvPr id="94209" name="Picture 1" descr="C:\Users\camila\Desktop\yann\s22_i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17704" y="2248531"/>
            <a:ext cx="3599562" cy="2401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4210" name="Picture 2" descr="C:\Users\camila\Desktop\yann\s22_i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973" y="2262160"/>
            <a:ext cx="3925085" cy="2599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tângulo 9"/>
          <p:cNvSpPr/>
          <p:nvPr/>
        </p:nvSpPr>
        <p:spPr>
          <a:xfrm>
            <a:off x="467033" y="4861851"/>
            <a:ext cx="392508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http://en.wikipedia.org/wiki/File:IBM_Blue_Gene_P_supercomputer.jpg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27764" y="4620211"/>
            <a:ext cx="35995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7"/>
              </a:rPr>
              <a:t>http://en.wikipedia.org/wiki/File:Roadrunner_supercomputer_HiRes.jpg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ZoneTexte 10"/>
          <p:cNvSpPr txBox="1"/>
          <p:nvPr/>
        </p:nvSpPr>
        <p:spPr>
          <a:xfrm>
            <a:off x="452249" y="5612051"/>
            <a:ext cx="422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IBM </a:t>
            </a:r>
            <a:r>
              <a:rPr lang="pt-BR" sz="2400" dirty="0" err="1" smtClean="0"/>
              <a:t>Blue</a:t>
            </a:r>
            <a:r>
              <a:rPr lang="pt-BR" sz="2400" dirty="0" smtClean="0"/>
              <a:t> Gene P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Puissance de calcul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26" y="1334587"/>
            <a:ext cx="6884616" cy="473975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009620" y="1612052"/>
            <a:ext cx="703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L’ordinateur le plus puissant en juin 2012 : Sequoia IBM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6445770" y="5804143"/>
            <a:ext cx="2698230" cy="4616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16,32 </a:t>
            </a:r>
            <a:r>
              <a:rPr lang="fr-FR" sz="2400" dirty="0" err="1" smtClean="0"/>
              <a:t>pétaFLOPS</a:t>
            </a:r>
            <a:endParaRPr lang="fr-FR" sz="2400" dirty="0"/>
          </a:p>
        </p:txBody>
      </p:sp>
      <p:sp>
        <p:nvSpPr>
          <p:cNvPr id="7" name="Retângulo 6"/>
          <p:cNvSpPr/>
          <p:nvPr/>
        </p:nvSpPr>
        <p:spPr>
          <a:xfrm>
            <a:off x="1009209" y="568127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 smtClean="0">
                <a:latin typeface="Arial" pitchFamily="34" charset="0"/>
                <a:cs typeface="Arial" pitchFamily="34" charset="0"/>
                <a:hlinkClick r:id="rId3"/>
              </a:rPr>
              <a:t>Sequoia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4"/>
              </a:rPr>
              <a:t>http://creativecommons.org/licenses/by-nc-nd/2.0/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0113" name="Picture 1" descr="C:\Users\camila\Desktop\yann\S24_i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4139" y="2066924"/>
            <a:ext cx="6318791" cy="3614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7774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009620" y="1612052"/>
            <a:ext cx="6544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L’ordinateur le plus puissant en juin 2013 : </a:t>
            </a:r>
            <a:r>
              <a:rPr lang="fr-FR" sz="2400" dirty="0"/>
              <a:t>Tianhe-2</a:t>
            </a:r>
            <a:endParaRPr lang="fr-FR" sz="2400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6809106" y="5755296"/>
            <a:ext cx="2334894" cy="4616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fr-FR" sz="2400" dirty="0"/>
              <a:t>33,86 </a:t>
            </a:r>
            <a:r>
              <a:rPr lang="fr-FR" sz="2400" dirty="0" err="1" smtClean="0"/>
              <a:t>pétaFLOPS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7387180" y="3117946"/>
            <a:ext cx="163689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Université </a:t>
            </a:r>
            <a:r>
              <a:rPr lang="fr-FR" dirty="0"/>
              <a:t>chinoise de technologie de défense, </a:t>
            </a:r>
            <a:r>
              <a:rPr lang="fr-FR" dirty="0" smtClean="0"/>
              <a:t>à </a:t>
            </a:r>
            <a:r>
              <a:rPr lang="fr-FR" dirty="0"/>
              <a:t>Changsha</a:t>
            </a:r>
          </a:p>
        </p:txBody>
      </p:sp>
      <p:sp>
        <p:nvSpPr>
          <p:cNvPr id="8" name="Retângulo 7"/>
          <p:cNvSpPr/>
          <p:nvPr/>
        </p:nvSpPr>
        <p:spPr>
          <a:xfrm>
            <a:off x="335510" y="578527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 err="1" smtClean="0">
                <a:latin typeface="Arial" pitchFamily="34" charset="0"/>
                <a:cs typeface="Arial" pitchFamily="34" charset="0"/>
                <a:hlinkClick r:id="rId3"/>
              </a:rPr>
              <a:t>tianhe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3"/>
              </a:rPr>
              <a:t>-2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4"/>
              </a:rPr>
              <a:t>http://creativecommons.org/licenses/by/2.0/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8065" name="Picture 1" descr="C:\Users\camila\Desktop\yann\s26_i1_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5450" y="2118687"/>
            <a:ext cx="6796761" cy="3681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492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Puissance de calcul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27</a:t>
            </a:fld>
            <a:endParaRPr lang="fr-FR"/>
          </a:p>
        </p:txBody>
      </p:sp>
      <p:grpSp>
        <p:nvGrpSpPr>
          <p:cNvPr id="16" name="Grouper 15"/>
          <p:cNvGrpSpPr/>
          <p:nvPr/>
        </p:nvGrpSpPr>
        <p:grpSpPr>
          <a:xfrm>
            <a:off x="770913" y="1302672"/>
            <a:ext cx="7429500" cy="4880769"/>
            <a:chOff x="1435608" y="1388149"/>
            <a:chExt cx="7429500" cy="4880769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5608" y="1388149"/>
              <a:ext cx="7429500" cy="4880769"/>
            </a:xfrm>
            <a:prstGeom prst="rect">
              <a:avLst/>
            </a:prstGeom>
          </p:spPr>
        </p:pic>
        <p:sp>
          <p:nvSpPr>
            <p:cNvPr id="15" name="Forme libre 14"/>
            <p:cNvSpPr/>
            <p:nvPr/>
          </p:nvSpPr>
          <p:spPr>
            <a:xfrm>
              <a:off x="6139165" y="5481891"/>
              <a:ext cx="1025759" cy="73282"/>
            </a:xfrm>
            <a:custGeom>
              <a:avLst/>
              <a:gdLst>
                <a:gd name="connsiteX0" fmla="*/ 0 w 666750"/>
                <a:gd name="connsiteY0" fmla="*/ 28575 h 28575"/>
                <a:gd name="connsiteX1" fmla="*/ 390525 w 666750"/>
                <a:gd name="connsiteY1" fmla="*/ 25400 h 28575"/>
                <a:gd name="connsiteX2" fmla="*/ 666750 w 666750"/>
                <a:gd name="connsiteY2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0" h="28575">
                  <a:moveTo>
                    <a:pt x="0" y="28575"/>
                  </a:moveTo>
                  <a:lnTo>
                    <a:pt x="390525" y="25400"/>
                  </a:lnTo>
                  <a:cubicBezTo>
                    <a:pt x="501650" y="20637"/>
                    <a:pt x="666750" y="0"/>
                    <a:pt x="666750" y="0"/>
                  </a:cubicBezTo>
                </a:path>
              </a:pathLst>
            </a:custGeom>
            <a:ln w="38100" cmpd="sng">
              <a:solidFill>
                <a:srgbClr val="9D3D3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789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05530" y="2042436"/>
            <a:ext cx="279352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/>
              <a:t>Une révolution : </a:t>
            </a:r>
          </a:p>
          <a:p>
            <a:pPr algn="ctr"/>
            <a:endParaRPr lang="fr-FR" sz="2400" dirty="0" smtClean="0"/>
          </a:p>
          <a:p>
            <a:pPr algn="ctr"/>
            <a:r>
              <a:rPr lang="fr-FR" sz="4400" dirty="0" smtClean="0"/>
              <a:t>INTERNET</a:t>
            </a:r>
          </a:p>
        </p:txBody>
      </p:sp>
      <p:pic>
        <p:nvPicPr>
          <p:cNvPr id="83969" name="Picture 1" descr="C:\Users\camila\Desktop\yann\s26_i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074" y="3805371"/>
            <a:ext cx="1658441" cy="1335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970" name="Picture 2" descr="C:\Users\camila\Desktop\yann\s26_i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18994" y="2149492"/>
            <a:ext cx="5695873" cy="319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779488" y="5092310"/>
            <a:ext cx="17520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http://it.wikipedia.org/wiki/File:Connected-world.jpg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229053" y="5341330"/>
            <a:ext cx="57858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http://it.wikipedia.org/wiki/File:Connected-world.jpg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Internet en 5 dates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398" y="1555669"/>
            <a:ext cx="8875602" cy="4525119"/>
          </a:xfrm>
        </p:spPr>
        <p:txBody>
          <a:bodyPr>
            <a:noAutofit/>
          </a:bodyPr>
          <a:lstStyle/>
          <a:p>
            <a:r>
              <a:rPr lang="fr-FR" sz="2000" dirty="0" smtClean="0"/>
              <a:t>1965 : première connexion longue distance</a:t>
            </a:r>
          </a:p>
          <a:p>
            <a:pPr lvl="1"/>
            <a:r>
              <a:rPr lang="fr-FR" sz="2000" dirty="0" smtClean="0"/>
              <a:t>Entre le Massachussetts et la Californie</a:t>
            </a:r>
          </a:p>
          <a:p>
            <a:r>
              <a:rPr lang="fr-FR" sz="2000" dirty="0" smtClean="0"/>
              <a:t>1969 : création d’ARPANET</a:t>
            </a:r>
          </a:p>
          <a:p>
            <a:pPr lvl="1"/>
            <a:r>
              <a:rPr lang="fr-FR" sz="2000" dirty="0" smtClean="0"/>
              <a:t>Un réseau de 4 nœuds (UCLA, SRI, USB, Utah)</a:t>
            </a:r>
          </a:p>
          <a:p>
            <a:r>
              <a:rPr lang="fr-FR" sz="2000" dirty="0" smtClean="0"/>
              <a:t>1972 : création de la messagerie électronique</a:t>
            </a:r>
          </a:p>
          <a:p>
            <a:r>
              <a:rPr lang="fr-FR" sz="2000" dirty="0" smtClean="0"/>
              <a:t>Fin des années 80 : NSF développe ARPANET</a:t>
            </a:r>
          </a:p>
          <a:p>
            <a:pPr lvl="1"/>
            <a:r>
              <a:rPr lang="fr-FR" sz="2000" dirty="0" smtClean="0"/>
              <a:t>Ouverture de 5 serveurs surpuissants permettant de se connecter de n’importe où aux USA</a:t>
            </a:r>
          </a:p>
          <a:p>
            <a:r>
              <a:rPr lang="fr-FR" sz="2000" dirty="0" smtClean="0"/>
              <a:t>1992 : Création de l’</a:t>
            </a:r>
            <a:r>
              <a:rPr lang="fr-FR" sz="2000" i="1" dirty="0" smtClean="0"/>
              <a:t>Internet Society</a:t>
            </a:r>
          </a:p>
          <a:p>
            <a:pPr lvl="1"/>
            <a:r>
              <a:rPr lang="fr-FR" sz="2000" dirty="0" smtClean="0"/>
              <a:t>Naissance d’</a:t>
            </a:r>
            <a:r>
              <a:rPr lang="fr-FR" sz="2000" i="1" dirty="0" smtClean="0"/>
              <a:t>Internet</a:t>
            </a:r>
            <a:r>
              <a:rPr lang="fr-FR" sz="2000" dirty="0" smtClean="0"/>
              <a:t> et du Web comme nous le connaissons aujourd’hui</a:t>
            </a:r>
            <a:endParaRPr lang="fr-FR" sz="20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Kesako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0"/>
          </p:nvPr>
        </p:nvSpPr>
        <p:spPr>
          <a:xfrm>
            <a:off x="185632" y="6375400"/>
            <a:ext cx="239818" cy="248344"/>
          </a:xfrm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26" y="3060014"/>
            <a:ext cx="2476856" cy="16647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257" y="2609164"/>
            <a:ext cx="3232669" cy="242450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lum bright="16000"/>
          </a:blip>
          <a:stretch>
            <a:fillRect/>
          </a:stretch>
        </p:blipFill>
        <p:spPr>
          <a:xfrm rot="5973999">
            <a:off x="7276192" y="2825566"/>
            <a:ext cx="1945758" cy="155660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lum bright="16000"/>
          </a:blip>
          <a:stretch>
            <a:fillRect/>
          </a:stretch>
        </p:blipFill>
        <p:spPr>
          <a:xfrm rot="8079658">
            <a:off x="5503984" y="4198192"/>
            <a:ext cx="1945758" cy="15566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lum bright="16000"/>
          </a:blip>
          <a:stretch>
            <a:fillRect/>
          </a:stretch>
        </p:blipFill>
        <p:spPr>
          <a:xfrm rot="1285858">
            <a:off x="4582817" y="1336269"/>
            <a:ext cx="1945758" cy="155660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lum bright="16000"/>
          </a:blip>
          <a:stretch>
            <a:fillRect/>
          </a:stretch>
        </p:blipFill>
        <p:spPr>
          <a:xfrm rot="3732037">
            <a:off x="6339730" y="568362"/>
            <a:ext cx="1945758" cy="155660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Nombres d’utilisateurs d’Internet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30</a:t>
            </a:fld>
            <a:endParaRPr lang="fr-FR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967619" y="274320"/>
          <a:ext cx="8145764" cy="6583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/>
          <p:cNvSpPr/>
          <p:nvPr/>
        </p:nvSpPr>
        <p:spPr>
          <a:xfrm>
            <a:off x="1911791" y="5498622"/>
            <a:ext cx="5821841" cy="646331"/>
          </a:xfrm>
          <a:prstGeom prst="rect">
            <a:avLst/>
          </a:prstGeom>
          <a:solidFill>
            <a:srgbClr val="C8BC24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En 2013 </a:t>
            </a:r>
            <a:r>
              <a:rPr lang="fr-FR" dirty="0"/>
              <a:t>: </a:t>
            </a:r>
            <a:r>
              <a:rPr lang="fr-FR" dirty="0" smtClean="0"/>
              <a:t>2,5 </a:t>
            </a:r>
            <a:r>
              <a:rPr lang="fr-FR" dirty="0"/>
              <a:t>milliards </a:t>
            </a:r>
            <a:r>
              <a:rPr lang="fr-FR" dirty="0" smtClean="0"/>
              <a:t>d'utilisateurs</a:t>
            </a:r>
          </a:p>
          <a:p>
            <a:pPr algn="r"/>
            <a:r>
              <a:rPr lang="fr-FR" i="1" dirty="0" smtClean="0"/>
              <a:t>[Royal </a:t>
            </a:r>
            <a:r>
              <a:rPr lang="fr-FR" i="1" dirty="0" err="1" smtClean="0"/>
              <a:t>Pingdom</a:t>
            </a:r>
            <a:r>
              <a:rPr lang="fr-FR" i="1" dirty="0" smtClean="0"/>
              <a:t>]</a:t>
            </a:r>
            <a:endParaRPr lang="fr-FR" i="1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0933" y="138008"/>
            <a:ext cx="2055498" cy="5942779"/>
          </a:xfrm>
        </p:spPr>
        <p:txBody>
          <a:bodyPr vert="vert270">
            <a:normAutofit/>
          </a:bodyPr>
          <a:lstStyle/>
          <a:p>
            <a:r>
              <a:rPr lang="fr-FR" dirty="0" smtClean="0"/>
              <a:t>Carte d’Internet de nos jours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6" name="Retângulo 5"/>
          <p:cNvSpPr/>
          <p:nvPr/>
        </p:nvSpPr>
        <p:spPr>
          <a:xfrm>
            <a:off x="2995076" y="6044132"/>
            <a:ext cx="503669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2"/>
              </a:rPr>
              <a:t>http://en.wikipedia.org/wiki/File:Internet_map_1024.jpg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7825" name="Picture 1" descr="C:\Users\camila\Desktop\yann\s29_i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87973" y="33077"/>
            <a:ext cx="6011055" cy="6011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Calcul parallèle/distribué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Superordinateurs </a:t>
            </a:r>
          </a:p>
          <a:p>
            <a:pPr lvl="1"/>
            <a:r>
              <a:rPr lang="fr-FR" dirty="0" smtClean="0"/>
              <a:t>Répartition du travail sur plusieurs calculateurs</a:t>
            </a:r>
          </a:p>
          <a:p>
            <a:pPr lvl="1"/>
            <a:r>
              <a:rPr lang="fr-FR" dirty="0" smtClean="0"/>
              <a:t>Petits calculs effectuées en parallèle</a:t>
            </a:r>
          </a:p>
          <a:p>
            <a:pPr lvl="1"/>
            <a:r>
              <a:rPr lang="fr-FR" dirty="0" smtClean="0"/>
              <a:t>Regroupement des résultats</a:t>
            </a:r>
          </a:p>
          <a:p>
            <a:endParaRPr lang="fr-FR" dirty="0" smtClean="0"/>
          </a:p>
          <a:p>
            <a:r>
              <a:rPr lang="fr-FR" dirty="0" smtClean="0"/>
              <a:t>Fin des années 1990 : Peut-on faire pareil avec plusieurs ordinateurs en réseau ?</a:t>
            </a:r>
          </a:p>
          <a:p>
            <a:pPr lvl="1"/>
            <a:r>
              <a:rPr lang="fr-FR" dirty="0" smtClean="0"/>
              <a:t>Moins cher que les supercalculateurs…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7" name="Picture 2" descr="C:\Users\camila\Desktop\yann\s05_i1_o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8671" y="2705410"/>
            <a:ext cx="1204209" cy="1194801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869430" y="6032627"/>
            <a:ext cx="7345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Arial" pitchFamily="34" charset="0"/>
                <a:cs typeface="Arial" pitchFamily="34" charset="0"/>
              </a:rPr>
              <a:t>Crédit image : Emblem-pen.svg:derivative </a:t>
            </a:r>
            <a:r>
              <a:rPr lang="fr-FR" sz="1000" dirty="0" err="1" smtClean="0">
                <a:latin typeface="Arial" pitchFamily="34" charset="0"/>
                <a:cs typeface="Arial" pitchFamily="34" charset="0"/>
              </a:rPr>
              <a:t>work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: S19991002 (Emblem-pen.svg) [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3"/>
              </a:rPr>
              <a:t>CC-BY-SA-3.0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4"/>
              </a:rPr>
              <a:t>via </a:t>
            </a:r>
            <a:r>
              <a:rPr lang="fr-FR" sz="1000" dirty="0" err="1" smtClean="0">
                <a:latin typeface="Arial" pitchFamily="34" charset="0"/>
                <a:cs typeface="Arial" pitchFamily="34" charset="0"/>
                <a:hlinkClick r:id="rId4"/>
              </a:rPr>
              <a:t>Wikimedia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4"/>
              </a:rPr>
              <a:t> Commons</a:t>
            </a:r>
            <a:endParaRPr lang="fr-FR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Types de systèmes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707342" y="3140270"/>
            <a:ext cx="6657476" cy="3489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>
            <a:off x="3637851" y="2503438"/>
            <a:ext cx="0" cy="131905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2679993" y="1895457"/>
            <a:ext cx="1928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Grilles de calculs</a:t>
            </a:r>
          </a:p>
          <a:p>
            <a:pPr algn="ctr"/>
            <a:r>
              <a:rPr lang="fr-FR" dirty="0" smtClean="0"/>
              <a:t>(grappes)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95983" y="420466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Multiprocesseur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765513" y="4092554"/>
            <a:ext cx="1954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Réseaux locaux, </a:t>
            </a:r>
            <a:br>
              <a:rPr lang="fr-FR" dirty="0" smtClean="0"/>
            </a:br>
            <a:r>
              <a:rPr lang="fr-FR" dirty="0" smtClean="0"/>
              <a:t>Internet…</a:t>
            </a:r>
            <a:endParaRPr lang="fr-FR" dirty="0"/>
          </a:p>
        </p:txBody>
      </p:sp>
      <p:sp>
        <p:nvSpPr>
          <p:cNvPr id="14" name="Retângulo 13"/>
          <p:cNvSpPr/>
          <p:nvPr/>
        </p:nvSpPr>
        <p:spPr>
          <a:xfrm>
            <a:off x="258609" y="4583162"/>
            <a:ext cx="15618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http://en.wikipedia.org/wiki/File:BlueGeneL_cabinet.jpg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camila\Desktop\yann\s31_i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0933" y="1895457"/>
            <a:ext cx="1549541" cy="2373850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2857900" y="5540037"/>
            <a:ext cx="15065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http://en.wikipedia.org/wiki/File:Beowulf.jpg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C:\Users\camila\Desktop\yann\s31_i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30842" y="3666688"/>
            <a:ext cx="1433569" cy="1912490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768445" y="4832151"/>
            <a:ext cx="181038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8"/>
              </a:rPr>
              <a:t>http://en.wikipedia.org/wiki/File:Internet_Connectivity_Access_layer.svg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Connecteur droit 6"/>
          <p:cNvCxnSpPr/>
          <p:nvPr/>
        </p:nvCxnSpPr>
        <p:spPr>
          <a:xfrm>
            <a:off x="7644984" y="2773500"/>
            <a:ext cx="0" cy="131905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052" name="Picture 4" descr="C:\Users\camila\Desktop\yann\s31_i3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09712" y="1643232"/>
            <a:ext cx="4254565" cy="190923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Cloud </a:t>
            </a:r>
            <a:r>
              <a:rPr lang="fr-FR" dirty="0" err="1" smtClean="0"/>
              <a:t>computing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89941" y="3072982"/>
            <a:ext cx="36725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Le nuage cache la complexité</a:t>
            </a:r>
          </a:p>
          <a:p>
            <a:r>
              <a:rPr lang="fr-FR" sz="2400" dirty="0" smtClean="0"/>
              <a:t>L’utilisateur utilise toutes les ressources du monde de manière</a:t>
            </a:r>
            <a:r>
              <a:rPr lang="fr-FR" sz="2400" dirty="0"/>
              <a:t> </a:t>
            </a:r>
            <a:r>
              <a:rPr lang="fr-FR" sz="2400" dirty="0" smtClean="0"/>
              <a:t>transparente, sans savoir où ni qui fournit les services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051682" y="6000050"/>
            <a:ext cx="42122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smtClean="0">
                <a:latin typeface="Arial" pitchFamily="34" charset="0"/>
                <a:cs typeface="Arial" pitchFamily="34" charset="0"/>
              </a:rPr>
              <a:t>Par 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Iox59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Travail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personnel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) [</a:t>
            </a:r>
            <a:r>
              <a:rPr lang="pt-BR" sz="1000" dirty="0" err="1" smtClean="0">
                <a:latin typeface="Arial" pitchFamily="34" charset="0"/>
                <a:cs typeface="Arial" pitchFamily="34" charset="0"/>
                <a:hlinkClick r:id="rId3"/>
              </a:rPr>
              <a:t>CC-BY-SA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3"/>
              </a:rPr>
              <a:t>-3.0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4"/>
              </a:rPr>
              <a:t>via </a:t>
            </a:r>
            <a:r>
              <a:rPr lang="pt-BR" sz="1000" dirty="0" err="1" smtClean="0">
                <a:latin typeface="Arial" pitchFamily="34" charset="0"/>
                <a:cs typeface="Arial" pitchFamily="34" charset="0"/>
                <a:hlinkClick r:id="rId4"/>
              </a:rPr>
              <a:t>Wikimedia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4"/>
              </a:rPr>
              <a:t> </a:t>
            </a:r>
            <a:r>
              <a:rPr lang="pt-BR" sz="1000" dirty="0" err="1" smtClean="0">
                <a:latin typeface="Arial" pitchFamily="34" charset="0"/>
                <a:cs typeface="Arial" pitchFamily="34" charset="0"/>
                <a:hlinkClick r:id="rId4"/>
              </a:rPr>
              <a:t>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3729" name="Picture 1" descr="C:\Users\camila\Desktop\yann\s32_i1.png"/>
          <p:cNvPicPr>
            <a:picLocks noChangeAspect="1" noChangeArrowheads="1"/>
          </p:cNvPicPr>
          <p:nvPr/>
        </p:nvPicPr>
        <p:blipFill>
          <a:blip r:embed="rId5">
            <a:lum contrast="10000"/>
          </a:blip>
          <a:srcRect/>
          <a:stretch>
            <a:fillRect/>
          </a:stretch>
        </p:blipFill>
        <p:spPr bwMode="auto">
          <a:xfrm>
            <a:off x="3873188" y="1289617"/>
            <a:ext cx="5045959" cy="473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3730" name="Picture 2" descr="C:\Users\camila\Desktop\yann\s32_i2.jpg"/>
          <p:cNvPicPr>
            <a:picLocks noChangeAspect="1" noChangeArrowheads="1"/>
          </p:cNvPicPr>
          <p:nvPr/>
        </p:nvPicPr>
        <p:blipFill>
          <a:blip r:embed="rId6">
            <a:lum bright="11000" contrast="33000"/>
          </a:blip>
          <a:srcRect l="49485" r="8551" b="7709"/>
          <a:stretch>
            <a:fillRect/>
          </a:stretch>
        </p:blipFill>
        <p:spPr bwMode="auto">
          <a:xfrm>
            <a:off x="125413" y="172474"/>
            <a:ext cx="1409075" cy="232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tângulo 12"/>
          <p:cNvSpPr/>
          <p:nvPr/>
        </p:nvSpPr>
        <p:spPr>
          <a:xfrm>
            <a:off x="35473" y="2451729"/>
            <a:ext cx="16434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smtClean="0">
                <a:latin typeface="Arial" pitchFamily="34" charset="0"/>
                <a:cs typeface="Arial" pitchFamily="34" charset="0"/>
                <a:hlinkClick r:id="rId7"/>
              </a:rPr>
              <a:t>Question Mark Cloud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8"/>
              </a:rPr>
              <a:t>http://creativecommons.org/licenses/by/2.0/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rgbClr val="7F7F7F"/>
                </a:solidFill>
              </a:rPr>
              <a:t>Petite histoire de l’informatique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/>
              <a:t>Définitions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Distribution : rêve ou réalité ?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Modélisation / Représentation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Problèmes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Systèmes distribués : Définition 1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85725" indent="-3175" algn="just">
              <a:buNone/>
            </a:pPr>
            <a:r>
              <a:rPr lang="fr-FR" dirty="0" smtClean="0"/>
              <a:t>Un système informatique distribué est une collection de </a:t>
            </a:r>
            <a:r>
              <a:rPr lang="fr-FR" b="1" dirty="0" smtClean="0"/>
              <a:t>postes ou calculateurs autonomes </a:t>
            </a:r>
            <a:r>
              <a:rPr lang="fr-FR" dirty="0" smtClean="0"/>
              <a:t>qui sont </a:t>
            </a:r>
            <a:r>
              <a:rPr lang="fr-FR" b="1" dirty="0" smtClean="0"/>
              <a:t>connectés </a:t>
            </a:r>
            <a:r>
              <a:rPr lang="fr-FR" dirty="0" smtClean="0"/>
              <a:t>à l'aide d'un </a:t>
            </a:r>
            <a:r>
              <a:rPr lang="fr-FR" b="1" dirty="0" smtClean="0"/>
              <a:t>réseau de communication</a:t>
            </a:r>
            <a:r>
              <a:rPr lang="fr-FR" dirty="0" smtClean="0"/>
              <a:t>.</a:t>
            </a:r>
          </a:p>
          <a:p>
            <a:pPr algn="ctr">
              <a:buNone/>
            </a:pPr>
            <a:endParaRPr lang="fr-FR" dirty="0" smtClean="0"/>
          </a:p>
          <a:p>
            <a:pPr algn="r">
              <a:buNone/>
            </a:pPr>
            <a:r>
              <a:rPr lang="fr-FR" i="1" dirty="0" err="1" smtClean="0"/>
              <a:t>Wikipedia</a:t>
            </a:r>
            <a:r>
              <a:rPr lang="fr-FR" i="1" dirty="0" smtClean="0"/>
              <a:t>, 2013</a:t>
            </a:r>
            <a:endParaRPr lang="fr-FR" i="1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928461" y="5385049"/>
            <a:ext cx="361831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fr-FR" dirty="0" smtClean="0"/>
              <a:t>Les machines sont autonomes.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Systèmes distribués : Définition 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398" y="1555670"/>
            <a:ext cx="8228707" cy="3151242"/>
          </a:xfrm>
        </p:spPr>
        <p:txBody>
          <a:bodyPr anchor="ctr"/>
          <a:lstStyle/>
          <a:p>
            <a:pPr marL="85725" indent="-3175" algn="just">
              <a:buNone/>
            </a:pPr>
            <a:r>
              <a:rPr lang="fr-FR" dirty="0" smtClean="0"/>
              <a:t>Un système distribué est une collection </a:t>
            </a:r>
            <a:r>
              <a:rPr lang="fr-FR" b="1" dirty="0" smtClean="0"/>
              <a:t>d’ordinateurs indépendants</a:t>
            </a:r>
            <a:r>
              <a:rPr lang="fr-FR" dirty="0" smtClean="0"/>
              <a:t>, </a:t>
            </a:r>
            <a:r>
              <a:rPr lang="fr-FR" b="1" dirty="0" smtClean="0"/>
              <a:t>connectés </a:t>
            </a:r>
            <a:r>
              <a:rPr lang="fr-FR" dirty="0" smtClean="0"/>
              <a:t>par l’intermédiaire d’un réseau, qui apparaissent comme un ordinateur pour les utilisateurs du système.</a:t>
            </a:r>
          </a:p>
          <a:p>
            <a:pPr algn="r">
              <a:buNone/>
            </a:pPr>
            <a:r>
              <a:rPr lang="fr-FR" i="1" dirty="0" smtClean="0"/>
              <a:t>Andrew </a:t>
            </a:r>
            <a:r>
              <a:rPr lang="fr-FR" i="1" dirty="0" err="1" smtClean="0"/>
              <a:t>Tanenbaum</a:t>
            </a:r>
            <a:endParaRPr lang="fr-FR" i="1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476070" y="5048148"/>
            <a:ext cx="6282600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buFont typeface="Arial"/>
              <a:buChar char="•"/>
            </a:pPr>
            <a:r>
              <a:rPr lang="fr-FR" dirty="0" smtClean="0"/>
              <a:t>Les machines sont autonomes.</a:t>
            </a:r>
          </a:p>
          <a:p>
            <a:pPr>
              <a:buFont typeface="Arial"/>
              <a:buChar char="•"/>
            </a:pPr>
            <a:r>
              <a:rPr lang="fr-FR" dirty="0" smtClean="0"/>
              <a:t>Les utilisateurs ont l’impression d’utiliser une seule machine.</a:t>
            </a:r>
            <a:endParaRPr lang="fr-FR" dirty="0"/>
          </a:p>
        </p:txBody>
      </p:sp>
      <p:pic>
        <p:nvPicPr>
          <p:cNvPr id="8" name="Picture 2" descr="C:\Users\camila\Desktop\yann\s05_i1_o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8671" y="139786"/>
            <a:ext cx="1204209" cy="1194801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869430" y="6032627"/>
            <a:ext cx="7345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Arial" pitchFamily="34" charset="0"/>
                <a:cs typeface="Arial" pitchFamily="34" charset="0"/>
              </a:rPr>
              <a:t>Emblem-pen.svg:derivative </a:t>
            </a:r>
            <a:r>
              <a:rPr lang="fr-FR" sz="1000" dirty="0" err="1" smtClean="0">
                <a:latin typeface="Arial" pitchFamily="34" charset="0"/>
                <a:cs typeface="Arial" pitchFamily="34" charset="0"/>
              </a:rPr>
              <a:t>work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: S19991002 (Emblem-pen.svg) [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3"/>
              </a:rPr>
              <a:t>CC-BY-SA-3.0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4"/>
              </a:rPr>
              <a:t>via </a:t>
            </a:r>
            <a:r>
              <a:rPr lang="fr-FR" sz="1000" dirty="0" err="1" smtClean="0">
                <a:latin typeface="Arial" pitchFamily="34" charset="0"/>
                <a:cs typeface="Arial" pitchFamily="34" charset="0"/>
                <a:hlinkClick r:id="rId4"/>
              </a:rPr>
              <a:t>Wikimedia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4"/>
              </a:rPr>
              <a:t> Commons</a:t>
            </a:r>
            <a:endParaRPr lang="fr-FR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Systèmes distribués : Définition III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85725" indent="-3175" algn="just">
              <a:buNone/>
            </a:pPr>
            <a:r>
              <a:rPr lang="fr-FR" dirty="0" smtClean="0"/>
              <a:t>Un système distribué est un système qui vous </a:t>
            </a:r>
            <a:r>
              <a:rPr lang="fr-FR" b="1" dirty="0" smtClean="0"/>
              <a:t>empêche de travailler </a:t>
            </a:r>
            <a:r>
              <a:rPr lang="fr-FR" dirty="0" smtClean="0"/>
              <a:t>quand une machine dont vous n’avez </a:t>
            </a:r>
            <a:r>
              <a:rPr lang="fr-FR" b="1" dirty="0" smtClean="0"/>
              <a:t>jamais entendu parler </a:t>
            </a:r>
            <a:r>
              <a:rPr lang="fr-FR" dirty="0" smtClean="0"/>
              <a:t>tombe en panne.</a:t>
            </a:r>
          </a:p>
          <a:p>
            <a:pPr algn="ctr">
              <a:buNone/>
            </a:pPr>
            <a:endParaRPr lang="fr-FR" dirty="0" smtClean="0"/>
          </a:p>
          <a:p>
            <a:pPr algn="r">
              <a:buNone/>
            </a:pPr>
            <a:r>
              <a:rPr lang="fr-FR" i="1" dirty="0" smtClean="0"/>
              <a:t>Leslie </a:t>
            </a:r>
            <a:r>
              <a:rPr lang="fr-FR" i="1" dirty="0" err="1" smtClean="0"/>
              <a:t>Lamport</a:t>
            </a:r>
            <a:endParaRPr lang="fr-FR" i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38</a:t>
            </a:fld>
            <a:endParaRPr lang="fr-FR"/>
          </a:p>
        </p:txBody>
      </p:sp>
      <p:sp>
        <p:nvSpPr>
          <p:cNvPr id="7" name="Sourire 6"/>
          <p:cNvSpPr/>
          <p:nvPr/>
        </p:nvSpPr>
        <p:spPr>
          <a:xfrm>
            <a:off x="1839893" y="4467988"/>
            <a:ext cx="1422261" cy="1422261"/>
          </a:xfrm>
          <a:prstGeom prst="smileyFace">
            <a:avLst/>
          </a:prstGeom>
          <a:gradFill>
            <a:gsLst>
              <a:gs pos="0">
                <a:srgbClr val="FF6600"/>
              </a:gs>
              <a:gs pos="69000">
                <a:srgbClr val="FFFF00"/>
              </a:gs>
            </a:gsLst>
          </a:gradFill>
          <a:ln>
            <a:solidFill>
              <a:schemeClr val="accent2">
                <a:lumMod val="50000"/>
              </a:schemeClr>
            </a:solidFill>
          </a:ln>
          <a:effectLst>
            <a:outerShdw blurRad="127000" dist="63500" dir="5400000" rotWithShape="0">
              <a:srgbClr val="000000">
                <a:alpha val="43137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rgbClr val="7F7F7F"/>
                </a:solidFill>
              </a:rPr>
              <a:t>Petite histoire de l’informatique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rgbClr val="7F7F7F"/>
                </a:solidFill>
              </a:rPr>
              <a:t>Définitions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/>
              <a:t>Distribution : rêve ou réalité ?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Modélisation / Représentation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Problèmes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596646" indent="-514350">
              <a:buFont typeface="+mj-lt"/>
              <a:buAutoNum type="arabicPeriod"/>
            </a:pPr>
            <a:r>
              <a:rPr lang="fr-FR" dirty="0" smtClean="0"/>
              <a:t>Petite histoire de l’informatique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/>
              <a:t>Définitions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/>
              <a:t>Distribution : rêve ou réalité ?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/>
              <a:t>Modélisation / Représentation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/>
              <a:t>Problèmes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Distribution : rêve ou réalité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Existe-t-il des systèmes distribués aujourd’hui ?</a:t>
            </a:r>
          </a:p>
          <a:p>
            <a:r>
              <a:rPr lang="fr-FR" dirty="0" smtClean="0"/>
              <a:t>Où trouve-t-on des systèmes distribués ?</a:t>
            </a:r>
          </a:p>
          <a:p>
            <a:r>
              <a:rPr lang="fr-FR" dirty="0" smtClean="0"/>
              <a:t>Concrètement, que fait-on avec les systèmes distribués ?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40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Téléphonie (fixe et mobile)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41</a:t>
            </a:fld>
            <a:endParaRPr lang="fr-FR"/>
          </a:p>
        </p:txBody>
      </p:sp>
      <p:sp>
        <p:nvSpPr>
          <p:cNvPr id="9" name="Retângulo 8"/>
          <p:cNvSpPr/>
          <p:nvPr/>
        </p:nvSpPr>
        <p:spPr>
          <a:xfrm>
            <a:off x="1" y="5693536"/>
            <a:ext cx="91439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smtClean="0">
                <a:latin typeface="Arial" pitchFamily="34" charset="0"/>
                <a:cs typeface="Arial" pitchFamily="34" charset="0"/>
              </a:rPr>
              <a:t>Crédit images:  1) </a:t>
            </a:r>
            <a:r>
              <a:rPr lang="fr-FR" sz="1000" smtClean="0"/>
              <a:t>By http://en.wikipedia.org/w/index.php?title=Image:Gsm_network.png&amp;action=history (http://en.wikipedia.org/wiki/Image:Gsm_network.png) [</a:t>
            </a:r>
            <a:r>
              <a:rPr lang="fr-FR" sz="1000" smtClean="0">
                <a:hlinkClick r:id="rId2"/>
              </a:rPr>
              <a:t>GFDL</a:t>
            </a:r>
            <a:r>
              <a:rPr lang="fr-FR" sz="1000" smtClean="0"/>
              <a:t> or </a:t>
            </a:r>
            <a:r>
              <a:rPr lang="fr-FR" sz="1000" smtClean="0">
                <a:hlinkClick r:id="rId3"/>
              </a:rPr>
              <a:t>CC-BY-SA-3.0</a:t>
            </a:r>
            <a:r>
              <a:rPr lang="fr-FR" sz="1000" smtClean="0"/>
              <a:t>], </a:t>
            </a:r>
            <a:r>
              <a:rPr lang="fr-FR" sz="1000" smtClean="0">
                <a:hlinkClick r:id="rId4"/>
              </a:rPr>
              <a:t>via Wikimedia Commons</a:t>
            </a:r>
            <a:r>
              <a:rPr lang="fr-FR" sz="1000" smtClean="0"/>
              <a:t>;</a:t>
            </a:r>
            <a:r>
              <a:rPr lang="fr-FR" sz="1000" smtClean="0">
                <a:latin typeface="Arial" pitchFamily="34" charset="0"/>
                <a:cs typeface="Arial" pitchFamily="34" charset="0"/>
              </a:rPr>
              <a:t> 2) </a:t>
            </a:r>
            <a:r>
              <a:rPr lang="fr-FR" sz="1000" smtClean="0">
                <a:latin typeface="Arial" pitchFamily="34" charset="0"/>
                <a:cs typeface="Arial" pitchFamily="34" charset="0"/>
                <a:hlinkClick r:id="rId5"/>
              </a:rPr>
              <a:t>vintage "Model 746" BT dial telephone</a:t>
            </a:r>
            <a:r>
              <a:rPr lang="fr-FR" sz="1000" smtClean="0">
                <a:latin typeface="Arial" pitchFamily="34" charset="0"/>
                <a:cs typeface="Arial" pitchFamily="34" charset="0"/>
              </a:rPr>
              <a:t> / </a:t>
            </a:r>
            <a:r>
              <a:rPr lang="fr-FR" sz="1000" smtClean="0">
                <a:latin typeface="Arial" pitchFamily="34" charset="0"/>
                <a:cs typeface="Arial" pitchFamily="34" charset="0"/>
                <a:hlinkClick r:id="rId6"/>
              </a:rPr>
              <a:t>http://creativecommons.org/licenses/by-nc/2.0/</a:t>
            </a:r>
            <a:r>
              <a:rPr lang="fr-FR" sz="1000" smtClean="0">
                <a:latin typeface="Arial" pitchFamily="34" charset="0"/>
                <a:cs typeface="Arial" pitchFamily="34" charset="0"/>
              </a:rPr>
              <a:t>; 3) </a:t>
            </a:r>
            <a:r>
              <a:rPr lang="fr-FR" sz="1000" smtClean="0"/>
              <a:t>By Anders (Own work) [Public domain], </a:t>
            </a:r>
            <a:r>
              <a:rPr lang="fr-FR" sz="1000" smtClean="0">
                <a:hlinkClick r:id="rId7"/>
              </a:rPr>
              <a:t>via Wikimedia Commons</a:t>
            </a:r>
            <a:r>
              <a:rPr lang="fr-FR" sz="1000" smtClean="0"/>
              <a:t>; </a:t>
            </a:r>
            <a:r>
              <a:rPr lang="fr-FR" sz="1000" smtClean="0">
                <a:latin typeface="Arial" pitchFamily="34" charset="0"/>
                <a:cs typeface="Arial" pitchFamily="34" charset="0"/>
              </a:rPr>
              <a:t>4) </a:t>
            </a:r>
            <a:r>
              <a:rPr lang="fr-FR" sz="1000" smtClean="0"/>
              <a:t>Work found at </a:t>
            </a:r>
            <a:r>
              <a:rPr lang="fr-FR" sz="1000" smtClean="0">
                <a:hlinkClick r:id="rId8"/>
              </a:rPr>
              <a:t>http://en.wikipedia.org/wiki/File:Cell_Phone_Tower.jpg</a:t>
            </a:r>
            <a:r>
              <a:rPr lang="fr-FR" sz="1000" smtClean="0"/>
              <a:t> / </a:t>
            </a:r>
            <a:r>
              <a:rPr lang="fr-FR" sz="1000" smtClean="0">
                <a:hlinkClick r:id="rId3"/>
              </a:rPr>
              <a:t>CC BY-SA 3.0</a:t>
            </a:r>
            <a:endParaRPr lang="fr-FR" sz="10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5537" name="Picture 1" descr="C:\Users\camila\Desktop\yann\s39_i4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98098" y="1349578"/>
            <a:ext cx="1492375" cy="993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538" name="Picture 2" descr="C:\Users\camila\Desktop\yann\s39_i3.jpg"/>
          <p:cNvPicPr>
            <a:picLocks noChangeAspect="1" noChangeArrowheads="1"/>
          </p:cNvPicPr>
          <p:nvPr/>
        </p:nvPicPr>
        <p:blipFill>
          <a:blip r:embed="rId10"/>
          <a:srcRect b="24616"/>
          <a:stretch>
            <a:fillRect/>
          </a:stretch>
        </p:blipFill>
        <p:spPr bwMode="auto">
          <a:xfrm>
            <a:off x="7162608" y="2544268"/>
            <a:ext cx="1363355" cy="1542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539" name="Picture 3" descr="C:\Users\camila\Desktop\yann\s39_i1.png"/>
          <p:cNvPicPr>
            <a:picLocks noChangeAspect="1" noChangeArrowheads="1"/>
          </p:cNvPicPr>
          <p:nvPr/>
        </p:nvPicPr>
        <p:blipFill>
          <a:blip r:embed="rId11">
            <a:lum contrast="10000"/>
          </a:blip>
          <a:srcRect/>
          <a:stretch>
            <a:fillRect/>
          </a:stretch>
        </p:blipFill>
        <p:spPr bwMode="auto">
          <a:xfrm>
            <a:off x="155394" y="1409537"/>
            <a:ext cx="6314323" cy="4119109"/>
          </a:xfrm>
          <a:prstGeom prst="rect">
            <a:avLst/>
          </a:prstGeom>
          <a:noFill/>
        </p:spPr>
      </p:pic>
      <p:pic>
        <p:nvPicPr>
          <p:cNvPr id="65540" name="Picture 4" descr="C:\Users\camila\Desktop\yann\s39_i2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7412977" y="4287183"/>
            <a:ext cx="862616" cy="1294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Jeux en réseaux </a:t>
            </a:r>
            <a:br>
              <a:rPr lang="fr-FR" dirty="0" smtClean="0"/>
            </a:br>
            <a:r>
              <a:rPr lang="fr-FR" sz="4000" dirty="0" smtClean="0"/>
              <a:t>(LAN, </a:t>
            </a:r>
            <a:r>
              <a:rPr lang="fr-FR" sz="4000" dirty="0" err="1" smtClean="0"/>
              <a:t>MMORPG</a:t>
            </a:r>
            <a:r>
              <a:rPr lang="fr-FR" sz="4000" dirty="0" smtClean="0"/>
              <a:t>,…)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42</a:t>
            </a:fld>
            <a:endParaRPr lang="fr-FR"/>
          </a:p>
        </p:txBody>
      </p:sp>
      <p:sp>
        <p:nvSpPr>
          <p:cNvPr id="8" name="Retângulo 7"/>
          <p:cNvSpPr/>
          <p:nvPr/>
        </p:nvSpPr>
        <p:spPr>
          <a:xfrm>
            <a:off x="6347901" y="3942414"/>
            <a:ext cx="21226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dirty="0" smtClean="0">
                <a:latin typeface="Arial" pitchFamily="34" charset="0"/>
                <a:cs typeface="Arial" pitchFamily="34" charset="0"/>
                <a:hlinkClick r:id="rId2"/>
              </a:rPr>
              <a:t>.::KINGDOM of SAND::. [</a:t>
            </a:r>
            <a:r>
              <a:rPr lang="en-US" sz="1000" dirty="0" err="1" smtClean="0">
                <a:latin typeface="Arial" pitchFamily="34" charset="0"/>
                <a:cs typeface="Arial" pitchFamily="34" charset="0"/>
                <a:hlinkClick r:id="rId2"/>
              </a:rPr>
              <a:t>SGS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2"/>
              </a:rPr>
              <a:t>] </a:t>
            </a:r>
            <a:r>
              <a:rPr lang="en-US" sz="1000" dirty="0" err="1" smtClean="0">
                <a:latin typeface="Arial" pitchFamily="34" charset="0"/>
                <a:cs typeface="Arial" pitchFamily="34" charset="0"/>
                <a:hlinkClick r:id="rId2"/>
              </a:rPr>
              <a:t>MMORPG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2"/>
              </a:rPr>
              <a:t> Action </a:t>
            </a:r>
            <a:r>
              <a:rPr lang="en-US" sz="1000" dirty="0" err="1" smtClean="0">
                <a:latin typeface="Arial" pitchFamily="34" charset="0"/>
                <a:cs typeface="Arial" pitchFamily="34" charset="0"/>
                <a:hlinkClick r:id="rId2"/>
              </a:rPr>
              <a:t>Roleplay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2"/>
              </a:rPr>
              <a:t> Game System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CC BY-SA 2.0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4514" name="Picture 2" descr="C:\Users\camila\Desktop\yann\s40_i1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00200" y="1802567"/>
            <a:ext cx="3804171" cy="2139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515" name="Picture 3" descr="C:\Users\camila\Desktop\yann\s40_i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47246" y="1802568"/>
            <a:ext cx="3578337" cy="2139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513" name="Picture 1" descr="C:\Users\camila\Desktop\yann\s40_i3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46981" y="3597639"/>
            <a:ext cx="315595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ângulo 11"/>
          <p:cNvSpPr/>
          <p:nvPr/>
        </p:nvSpPr>
        <p:spPr>
          <a:xfrm>
            <a:off x="710260" y="3897444"/>
            <a:ext cx="23467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7"/>
              </a:rPr>
              <a:t>http://en.wikipedia.org/wiki/File:Defenders_of_Ardania_4.jpeg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8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454045" y="5993832"/>
            <a:ext cx="674557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9"/>
              </a:rPr>
              <a:t>http://en.wikipedia.org/wiki/File:Winter_2004_DreamHack_LAN_Party.jpg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8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Grands réseaux sociaux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43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rcRect t="1896"/>
          <a:stretch>
            <a:fillRect/>
          </a:stretch>
        </p:blipFill>
        <p:spPr>
          <a:xfrm>
            <a:off x="663028" y="1267830"/>
            <a:ext cx="7700922" cy="45679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133118" y="5800151"/>
            <a:ext cx="5100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/>
              <a:t>Que se cache-t-il derrière </a:t>
            </a:r>
            <a:r>
              <a:rPr lang="fr-FR" sz="2400" i="1" dirty="0" err="1" smtClean="0"/>
              <a:t>facebook</a:t>
            </a:r>
            <a:r>
              <a:rPr lang="fr-FR" sz="2400" i="1" dirty="0" smtClean="0"/>
              <a:t> </a:t>
            </a:r>
            <a:r>
              <a:rPr lang="fr-FR" sz="2400" dirty="0" smtClean="0"/>
              <a:t>???</a:t>
            </a:r>
            <a:endParaRPr lang="fr-FR" sz="24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de cantos arredondados 25"/>
          <p:cNvSpPr/>
          <p:nvPr/>
        </p:nvSpPr>
        <p:spPr bwMode="auto">
          <a:xfrm>
            <a:off x="1333127" y="1788849"/>
            <a:ext cx="2898639" cy="1462480"/>
          </a:xfrm>
          <a:prstGeom prst="roundRect">
            <a:avLst/>
          </a:prstGeom>
          <a:solidFill>
            <a:srgbClr val="F7F4D1">
              <a:alpha val="21176"/>
            </a:srgb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Grands réseaux sociaux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1026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1119483" y="3839985"/>
            <a:ext cx="429593" cy="657241"/>
          </a:xfrm>
          <a:prstGeom prst="rect">
            <a:avLst/>
          </a:prstGeom>
          <a:noFill/>
        </p:spPr>
      </p:pic>
      <p:pic>
        <p:nvPicPr>
          <p:cNvPr id="10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1119483" y="4459521"/>
            <a:ext cx="429593" cy="657241"/>
          </a:xfrm>
          <a:prstGeom prst="rect">
            <a:avLst/>
          </a:prstGeom>
          <a:noFill/>
        </p:spPr>
      </p:pic>
      <p:pic>
        <p:nvPicPr>
          <p:cNvPr id="14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1119483" y="5079058"/>
            <a:ext cx="429593" cy="657241"/>
          </a:xfrm>
          <a:prstGeom prst="rect">
            <a:avLst/>
          </a:prstGeom>
          <a:noFill/>
        </p:spPr>
      </p:pic>
      <p:pic>
        <p:nvPicPr>
          <p:cNvPr id="18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1472968" y="1847607"/>
            <a:ext cx="429593" cy="657241"/>
          </a:xfrm>
          <a:prstGeom prst="rect">
            <a:avLst/>
          </a:prstGeom>
          <a:noFill/>
        </p:spPr>
      </p:pic>
      <p:pic>
        <p:nvPicPr>
          <p:cNvPr id="19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2081439" y="1847607"/>
            <a:ext cx="429593" cy="657241"/>
          </a:xfrm>
          <a:prstGeom prst="rect">
            <a:avLst/>
          </a:prstGeom>
          <a:noFill/>
        </p:spPr>
      </p:pic>
      <p:pic>
        <p:nvPicPr>
          <p:cNvPr id="20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2689910" y="1847607"/>
            <a:ext cx="429593" cy="657241"/>
          </a:xfrm>
          <a:prstGeom prst="rect">
            <a:avLst/>
          </a:prstGeom>
          <a:noFill/>
        </p:spPr>
      </p:pic>
      <p:pic>
        <p:nvPicPr>
          <p:cNvPr id="21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3298381" y="1847607"/>
            <a:ext cx="429593" cy="657241"/>
          </a:xfrm>
          <a:prstGeom prst="rect">
            <a:avLst/>
          </a:prstGeom>
          <a:noFill/>
        </p:spPr>
      </p:pic>
      <p:pic>
        <p:nvPicPr>
          <p:cNvPr id="22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1781079" y="2563607"/>
            <a:ext cx="429593" cy="657241"/>
          </a:xfrm>
          <a:prstGeom prst="rect">
            <a:avLst/>
          </a:prstGeom>
          <a:noFill/>
        </p:spPr>
      </p:pic>
      <p:pic>
        <p:nvPicPr>
          <p:cNvPr id="23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2389550" y="2563607"/>
            <a:ext cx="429593" cy="657241"/>
          </a:xfrm>
          <a:prstGeom prst="rect">
            <a:avLst/>
          </a:prstGeom>
          <a:noFill/>
        </p:spPr>
      </p:pic>
      <p:pic>
        <p:nvPicPr>
          <p:cNvPr id="24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2998021" y="2563607"/>
            <a:ext cx="429593" cy="657241"/>
          </a:xfrm>
          <a:prstGeom prst="rect">
            <a:avLst/>
          </a:prstGeom>
          <a:noFill/>
        </p:spPr>
      </p:pic>
      <p:pic>
        <p:nvPicPr>
          <p:cNvPr id="25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3606492" y="2563607"/>
            <a:ext cx="429593" cy="657241"/>
          </a:xfrm>
          <a:prstGeom prst="rect">
            <a:avLst/>
          </a:prstGeom>
          <a:noFill/>
        </p:spPr>
      </p:pic>
      <p:pic>
        <p:nvPicPr>
          <p:cNvPr id="27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6009075" y="1917667"/>
            <a:ext cx="429593" cy="657241"/>
          </a:xfrm>
          <a:prstGeom prst="rect">
            <a:avLst/>
          </a:prstGeom>
          <a:noFill/>
        </p:spPr>
      </p:pic>
      <p:pic>
        <p:nvPicPr>
          <p:cNvPr id="28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6617546" y="1917667"/>
            <a:ext cx="429593" cy="657241"/>
          </a:xfrm>
          <a:prstGeom prst="rect">
            <a:avLst/>
          </a:prstGeom>
          <a:noFill/>
        </p:spPr>
      </p:pic>
      <p:pic>
        <p:nvPicPr>
          <p:cNvPr id="29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7226017" y="1917667"/>
            <a:ext cx="429593" cy="657241"/>
          </a:xfrm>
          <a:prstGeom prst="rect">
            <a:avLst/>
          </a:prstGeom>
          <a:noFill/>
        </p:spPr>
      </p:pic>
      <p:pic>
        <p:nvPicPr>
          <p:cNvPr id="30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5997146" y="2664147"/>
            <a:ext cx="429593" cy="657241"/>
          </a:xfrm>
          <a:prstGeom prst="rect">
            <a:avLst/>
          </a:prstGeom>
          <a:noFill/>
        </p:spPr>
      </p:pic>
      <p:pic>
        <p:nvPicPr>
          <p:cNvPr id="31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6605617" y="2664147"/>
            <a:ext cx="429593" cy="657241"/>
          </a:xfrm>
          <a:prstGeom prst="rect">
            <a:avLst/>
          </a:prstGeom>
          <a:noFill/>
        </p:spPr>
      </p:pic>
      <p:pic>
        <p:nvPicPr>
          <p:cNvPr id="32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7214088" y="2664147"/>
            <a:ext cx="429593" cy="657241"/>
          </a:xfrm>
          <a:prstGeom prst="rect">
            <a:avLst/>
          </a:prstGeom>
          <a:noFill/>
        </p:spPr>
      </p:pic>
      <p:pic>
        <p:nvPicPr>
          <p:cNvPr id="33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6047306" y="3403147"/>
            <a:ext cx="429593" cy="657241"/>
          </a:xfrm>
          <a:prstGeom prst="rect">
            <a:avLst/>
          </a:prstGeom>
          <a:noFill/>
        </p:spPr>
      </p:pic>
      <p:pic>
        <p:nvPicPr>
          <p:cNvPr id="34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6655777" y="3403147"/>
            <a:ext cx="429593" cy="657241"/>
          </a:xfrm>
          <a:prstGeom prst="rect">
            <a:avLst/>
          </a:prstGeom>
          <a:noFill/>
        </p:spPr>
      </p:pic>
      <p:pic>
        <p:nvPicPr>
          <p:cNvPr id="35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7264248" y="3403147"/>
            <a:ext cx="429593" cy="657241"/>
          </a:xfrm>
          <a:prstGeom prst="rect">
            <a:avLst/>
          </a:prstGeom>
          <a:noFill/>
        </p:spPr>
      </p:pic>
      <p:sp>
        <p:nvSpPr>
          <p:cNvPr id="36" name="Retângulo de cantos arredondados 35"/>
          <p:cNvSpPr/>
          <p:nvPr/>
        </p:nvSpPr>
        <p:spPr bwMode="auto">
          <a:xfrm>
            <a:off x="5922718" y="1829170"/>
            <a:ext cx="1910509" cy="2381802"/>
          </a:xfrm>
          <a:prstGeom prst="roundRect">
            <a:avLst/>
          </a:prstGeom>
          <a:solidFill>
            <a:schemeClr val="accent6">
              <a:lumMod val="20000"/>
              <a:lumOff val="80000"/>
              <a:alpha val="21176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7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1653843" y="3880681"/>
            <a:ext cx="429593" cy="657241"/>
          </a:xfrm>
          <a:prstGeom prst="rect">
            <a:avLst/>
          </a:prstGeom>
          <a:noFill/>
        </p:spPr>
      </p:pic>
      <p:pic>
        <p:nvPicPr>
          <p:cNvPr id="38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1653843" y="4500217"/>
            <a:ext cx="429593" cy="657241"/>
          </a:xfrm>
          <a:prstGeom prst="rect">
            <a:avLst/>
          </a:prstGeom>
          <a:noFill/>
        </p:spPr>
      </p:pic>
      <p:pic>
        <p:nvPicPr>
          <p:cNvPr id="39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1653843" y="5119754"/>
            <a:ext cx="429593" cy="657241"/>
          </a:xfrm>
          <a:prstGeom prst="rect">
            <a:avLst/>
          </a:prstGeom>
          <a:noFill/>
        </p:spPr>
      </p:pic>
      <p:pic>
        <p:nvPicPr>
          <p:cNvPr id="43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2195954" y="3895921"/>
            <a:ext cx="429593" cy="657241"/>
          </a:xfrm>
          <a:prstGeom prst="rect">
            <a:avLst/>
          </a:prstGeom>
          <a:noFill/>
        </p:spPr>
      </p:pic>
      <p:pic>
        <p:nvPicPr>
          <p:cNvPr id="44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2195954" y="4515457"/>
            <a:ext cx="429593" cy="657241"/>
          </a:xfrm>
          <a:prstGeom prst="rect">
            <a:avLst/>
          </a:prstGeom>
          <a:noFill/>
        </p:spPr>
      </p:pic>
      <p:pic>
        <p:nvPicPr>
          <p:cNvPr id="45" name="Picture 2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7500" t="55250" r="3250"/>
          <a:stretch>
            <a:fillRect/>
          </a:stretch>
        </p:blipFill>
        <p:spPr bwMode="auto">
          <a:xfrm>
            <a:off x="2195954" y="5134994"/>
            <a:ext cx="429593" cy="657241"/>
          </a:xfrm>
          <a:prstGeom prst="rect">
            <a:avLst/>
          </a:prstGeom>
          <a:noFill/>
        </p:spPr>
      </p:pic>
      <p:sp>
        <p:nvSpPr>
          <p:cNvPr id="46" name="Retângulo de cantos arredondados 45"/>
          <p:cNvSpPr/>
          <p:nvPr/>
        </p:nvSpPr>
        <p:spPr bwMode="auto">
          <a:xfrm>
            <a:off x="947765" y="3810716"/>
            <a:ext cx="1910509" cy="2040299"/>
          </a:xfrm>
          <a:prstGeom prst="roundRect">
            <a:avLst/>
          </a:prstGeom>
          <a:solidFill>
            <a:schemeClr val="accent5">
              <a:lumMod val="90000"/>
              <a:alpha val="21176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027" name="Picture 3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6506" b="57806"/>
          <a:stretch>
            <a:fillRect/>
          </a:stretch>
        </p:blipFill>
        <p:spPr bwMode="auto">
          <a:xfrm>
            <a:off x="3292309" y="3840446"/>
            <a:ext cx="505618" cy="636945"/>
          </a:xfrm>
          <a:prstGeom prst="rect">
            <a:avLst/>
          </a:prstGeom>
          <a:noFill/>
        </p:spPr>
      </p:pic>
      <p:pic>
        <p:nvPicPr>
          <p:cNvPr id="48" name="Picture 3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6506" b="57806"/>
          <a:stretch>
            <a:fillRect/>
          </a:stretch>
        </p:blipFill>
        <p:spPr bwMode="auto">
          <a:xfrm>
            <a:off x="3292309" y="4485354"/>
            <a:ext cx="505618" cy="636945"/>
          </a:xfrm>
          <a:prstGeom prst="rect">
            <a:avLst/>
          </a:prstGeom>
          <a:noFill/>
        </p:spPr>
      </p:pic>
      <p:pic>
        <p:nvPicPr>
          <p:cNvPr id="49" name="Picture 3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6506" b="57806"/>
          <a:stretch>
            <a:fillRect/>
          </a:stretch>
        </p:blipFill>
        <p:spPr bwMode="auto">
          <a:xfrm>
            <a:off x="3292309" y="5130262"/>
            <a:ext cx="505618" cy="636945"/>
          </a:xfrm>
          <a:prstGeom prst="rect">
            <a:avLst/>
          </a:prstGeom>
          <a:noFill/>
        </p:spPr>
      </p:pic>
      <p:pic>
        <p:nvPicPr>
          <p:cNvPr id="50" name="Picture 3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6506" b="57806"/>
          <a:stretch>
            <a:fillRect/>
          </a:stretch>
        </p:blipFill>
        <p:spPr bwMode="auto">
          <a:xfrm>
            <a:off x="3886669" y="3855686"/>
            <a:ext cx="505618" cy="636945"/>
          </a:xfrm>
          <a:prstGeom prst="rect">
            <a:avLst/>
          </a:prstGeom>
          <a:noFill/>
        </p:spPr>
      </p:pic>
      <p:pic>
        <p:nvPicPr>
          <p:cNvPr id="51" name="Picture 3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6506" b="57806"/>
          <a:stretch>
            <a:fillRect/>
          </a:stretch>
        </p:blipFill>
        <p:spPr bwMode="auto">
          <a:xfrm>
            <a:off x="3886669" y="4500594"/>
            <a:ext cx="505618" cy="636945"/>
          </a:xfrm>
          <a:prstGeom prst="rect">
            <a:avLst/>
          </a:prstGeom>
          <a:noFill/>
        </p:spPr>
      </p:pic>
      <p:pic>
        <p:nvPicPr>
          <p:cNvPr id="52" name="Picture 3" descr="C:\Users\camila\Desktop\7612033608_86f08fe22f_z.jpg"/>
          <p:cNvPicPr>
            <a:picLocks noChangeAspect="1" noChangeArrowheads="1"/>
          </p:cNvPicPr>
          <p:nvPr/>
        </p:nvPicPr>
        <p:blipFill>
          <a:blip r:embed="rId2"/>
          <a:srcRect l="66506" b="57806"/>
          <a:stretch>
            <a:fillRect/>
          </a:stretch>
        </p:blipFill>
        <p:spPr bwMode="auto">
          <a:xfrm>
            <a:off x="3886669" y="5145502"/>
            <a:ext cx="505618" cy="636945"/>
          </a:xfrm>
          <a:prstGeom prst="rect">
            <a:avLst/>
          </a:prstGeom>
          <a:noFill/>
        </p:spPr>
      </p:pic>
      <p:sp>
        <p:nvSpPr>
          <p:cNvPr id="53" name="Retângulo de cantos arredondados 52"/>
          <p:cNvSpPr/>
          <p:nvPr/>
        </p:nvSpPr>
        <p:spPr bwMode="auto">
          <a:xfrm>
            <a:off x="3259133" y="3824019"/>
            <a:ext cx="1263141" cy="1954321"/>
          </a:xfrm>
          <a:prstGeom prst="roundRect">
            <a:avLst/>
          </a:prstGeom>
          <a:solidFill>
            <a:schemeClr val="accent5">
              <a:lumMod val="75000"/>
              <a:alpha val="21176"/>
            </a:schemeClr>
          </a:solidFill>
          <a:ln w="254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4" name="Seta para a esquerda e para a direita 53"/>
          <p:cNvSpPr/>
          <p:nvPr/>
        </p:nvSpPr>
        <p:spPr bwMode="auto">
          <a:xfrm>
            <a:off x="4216356" y="2424663"/>
            <a:ext cx="1712154" cy="327152"/>
          </a:xfrm>
          <a:prstGeom prst="leftRightArrow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5" name="Seta para a esquerda e para a direita 54"/>
          <p:cNvSpPr/>
          <p:nvPr/>
        </p:nvSpPr>
        <p:spPr bwMode="auto">
          <a:xfrm rot="16200000">
            <a:off x="1611670" y="3350156"/>
            <a:ext cx="604921" cy="338615"/>
          </a:xfrm>
          <a:prstGeom prst="leftRightArrow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Seta para a esquerda e para a direita 55"/>
          <p:cNvSpPr/>
          <p:nvPr/>
        </p:nvSpPr>
        <p:spPr bwMode="auto">
          <a:xfrm rot="16200000">
            <a:off x="3480622" y="3350154"/>
            <a:ext cx="604921" cy="338615"/>
          </a:xfrm>
          <a:prstGeom prst="leftRightArrow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4907850" y="5995076"/>
            <a:ext cx="42361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latin typeface="Arial" pitchFamily="34" charset="0"/>
                <a:cs typeface="Arial" pitchFamily="34" charset="0"/>
              </a:rPr>
              <a:t>Schéma créé à partir de :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3"/>
              </a:rPr>
              <a:t>Workstation and hardware </a:t>
            </a:r>
            <a:r>
              <a:rPr lang="fr-FR" sz="1000" dirty="0" err="1" smtClean="0">
                <a:latin typeface="Arial" pitchFamily="34" charset="0"/>
                <a:cs typeface="Arial" pitchFamily="34" charset="0"/>
                <a:hlinkClick r:id="rId3"/>
              </a:rPr>
              <a:t>icons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4"/>
              </a:rPr>
              <a:t>CC BY 2.0</a:t>
            </a:r>
            <a:endParaRPr lang="fr-FR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CaixaDeTexto 57"/>
          <p:cNvSpPr txBox="1"/>
          <p:nvPr/>
        </p:nvSpPr>
        <p:spPr>
          <a:xfrm>
            <a:off x="2106583" y="1128056"/>
            <a:ext cx="133664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_tradnl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facebook</a:t>
            </a:r>
            <a:endParaRPr lang="es-ES_tradnl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Seta para a esquerda e para a direita 58"/>
          <p:cNvSpPr/>
          <p:nvPr/>
        </p:nvSpPr>
        <p:spPr bwMode="auto">
          <a:xfrm rot="16200000">
            <a:off x="2358818" y="1556593"/>
            <a:ext cx="420279" cy="241906"/>
          </a:xfrm>
          <a:prstGeom prst="leftRightArrow">
            <a:avLst/>
          </a:prstGeom>
          <a:solidFill>
            <a:schemeClr val="bg2">
              <a:lumMod val="20000"/>
              <a:lumOff val="80000"/>
            </a:schemeClr>
          </a:solidFill>
          <a:ln w="2540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5780775" y="4193352"/>
            <a:ext cx="2256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Autres services REST extensibles</a:t>
            </a:r>
            <a:endParaRPr lang="fr-FR" sz="1200" dirty="0"/>
          </a:p>
        </p:txBody>
      </p:sp>
      <p:sp>
        <p:nvSpPr>
          <p:cNvPr id="60" name="ZoneTexte 59"/>
          <p:cNvSpPr txBox="1"/>
          <p:nvPr/>
        </p:nvSpPr>
        <p:spPr>
          <a:xfrm>
            <a:off x="843981" y="5833344"/>
            <a:ext cx="2137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Gestion des données partagées</a:t>
            </a:r>
            <a:endParaRPr lang="fr-FR" sz="1200" dirty="0"/>
          </a:p>
        </p:txBody>
      </p:sp>
      <p:sp>
        <p:nvSpPr>
          <p:cNvPr id="61" name="ZoneTexte 60"/>
          <p:cNvSpPr txBox="1"/>
          <p:nvPr/>
        </p:nvSpPr>
        <p:spPr>
          <a:xfrm>
            <a:off x="3091684" y="5782447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dirty="0" smtClean="0"/>
              <a:t>Gestion permanente et </a:t>
            </a:r>
            <a:br>
              <a:rPr lang="fr-FR" sz="1200" dirty="0" smtClean="0"/>
            </a:br>
            <a:r>
              <a:rPr lang="fr-FR" sz="1200" dirty="0" smtClean="0"/>
              <a:t>sécurisée des données</a:t>
            </a:r>
            <a:endParaRPr lang="fr-FR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1952606" y="3342131"/>
            <a:ext cx="1810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Frontaux web sans affinité</a:t>
            </a:r>
            <a:endParaRPr lang="fr-FR" sz="12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Applications de </a:t>
            </a:r>
            <a:r>
              <a:rPr lang="fr-FR" i="1" dirty="0" err="1" smtClean="0"/>
              <a:t>webservice</a:t>
            </a:r>
            <a:endParaRPr lang="fr-FR" i="1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45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5577189" y="1818221"/>
            <a:ext cx="2795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Courtage temps réel</a:t>
            </a:r>
            <a:endParaRPr lang="fr-FR" sz="2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rcRect r="44440" b="40179"/>
          <a:stretch>
            <a:fillRect/>
          </a:stretch>
        </p:blipFill>
        <p:spPr>
          <a:xfrm>
            <a:off x="1935847" y="1818221"/>
            <a:ext cx="2193432" cy="1672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rcRect r="40955" b="44635"/>
          <a:stretch>
            <a:fillRect/>
          </a:stretch>
        </p:blipFill>
        <p:spPr>
          <a:xfrm>
            <a:off x="839131" y="2680787"/>
            <a:ext cx="2525583" cy="1823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112" y="3733688"/>
            <a:ext cx="2729407" cy="13706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ZoneTexte 7"/>
          <p:cNvSpPr txBox="1"/>
          <p:nvPr/>
        </p:nvSpPr>
        <p:spPr>
          <a:xfrm>
            <a:off x="839131" y="5275441"/>
            <a:ext cx="323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Systèmes de réservation</a:t>
            </a:r>
            <a:endParaRPr lang="fr-FR" sz="2400" dirty="0"/>
          </a:p>
        </p:txBody>
      </p:sp>
      <p:sp>
        <p:nvSpPr>
          <p:cNvPr id="12" name="Retângulo 11"/>
          <p:cNvSpPr/>
          <p:nvPr/>
        </p:nvSpPr>
        <p:spPr>
          <a:xfrm>
            <a:off x="0" y="5876145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00" dirty="0" smtClean="0">
                <a:latin typeface="Arial" pitchFamily="34" charset="0"/>
                <a:cs typeface="Arial" pitchFamily="34" charset="0"/>
              </a:rPr>
              <a:t>Crédit images à droite : 1) </a:t>
            </a:r>
            <a:r>
              <a:rPr lang="fr-FR" sz="1000" dirty="0" err="1" smtClean="0">
                <a:latin typeface="Arial" pitchFamily="34" charset="0"/>
                <a:cs typeface="Arial" pitchFamily="34" charset="0"/>
                <a:hlinkClick r:id="rId5"/>
              </a:rPr>
              <a:t>Budgeting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6"/>
              </a:rPr>
              <a:t>http://creativecommons.org/licenses/by-sa/2.0/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; 2) By </a:t>
            </a:r>
            <a:r>
              <a:rPr lang="fr-FR" sz="1000" dirty="0" err="1" smtClean="0">
                <a:latin typeface="Arial" pitchFamily="34" charset="0"/>
                <a:cs typeface="Arial" pitchFamily="34" charset="0"/>
              </a:rPr>
              <a:t>Jashuah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fr-FR" sz="1000" dirty="0" err="1" smtClean="0">
                <a:latin typeface="Arial" pitchFamily="34" charset="0"/>
                <a:cs typeface="Arial" pitchFamily="34" charset="0"/>
              </a:rPr>
              <a:t>Own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000" dirty="0" err="1" smtClean="0">
                <a:latin typeface="Arial" pitchFamily="34" charset="0"/>
                <a:cs typeface="Arial" pitchFamily="34" charset="0"/>
              </a:rPr>
              <a:t>work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 by uploader, data </a:t>
            </a:r>
            <a:r>
              <a:rPr lang="fr-FR" sz="1000" dirty="0" err="1" smtClean="0">
                <a:latin typeface="Arial" pitchFamily="34" charset="0"/>
                <a:cs typeface="Arial" pitchFamily="34" charset="0"/>
              </a:rPr>
              <a:t>from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 Stooq.com) [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7"/>
              </a:rPr>
              <a:t>CC-BY-SA-3.0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8"/>
              </a:rPr>
              <a:t>via </a:t>
            </a:r>
            <a:r>
              <a:rPr lang="fr-FR" sz="1000" dirty="0" err="1" smtClean="0">
                <a:latin typeface="Arial" pitchFamily="34" charset="0"/>
                <a:cs typeface="Arial" pitchFamily="34" charset="0"/>
                <a:hlinkClick r:id="rId8"/>
              </a:rPr>
              <a:t>Wikimedia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8"/>
              </a:rPr>
              <a:t> Commons</a:t>
            </a:r>
            <a:endParaRPr lang="fr-FR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camila\Desktop\yann\s43_i3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46557" y="3095394"/>
            <a:ext cx="3479646" cy="2460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 descr="C:\Users\camila\Desktop\yann\s43_i2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427094" y="2398872"/>
            <a:ext cx="2043085" cy="1334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Pair-à-pair</a:t>
            </a:r>
            <a:r>
              <a:rPr lang="fr-FR" dirty="0" smtClean="0"/>
              <a:t> (</a:t>
            </a:r>
            <a:r>
              <a:rPr lang="fr-FR" dirty="0" err="1" smtClean="0"/>
              <a:t>Peer-to-peer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46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120930" y="5114991"/>
            <a:ext cx="6953973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fr-FR" sz="2400" dirty="0" smtClean="0"/>
              <a:t>Partage de fichiers </a:t>
            </a:r>
            <a:br>
              <a:rPr lang="fr-FR" sz="2400" dirty="0" smtClean="0"/>
            </a:br>
            <a:r>
              <a:rPr lang="fr-FR" sz="2400" dirty="0" smtClean="0"/>
              <a:t>sur internet</a:t>
            </a:r>
            <a:endParaRPr lang="fr-FR" sz="2400" dirty="0"/>
          </a:p>
        </p:txBody>
      </p:sp>
      <p:sp>
        <p:nvSpPr>
          <p:cNvPr id="8" name="Retângulo 7"/>
          <p:cNvSpPr/>
          <p:nvPr/>
        </p:nvSpPr>
        <p:spPr>
          <a:xfrm>
            <a:off x="833203" y="4122292"/>
            <a:ext cx="38137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 err="1" smtClean="0">
                <a:latin typeface="Arial" pitchFamily="34" charset="0"/>
                <a:cs typeface="Arial" pitchFamily="34" charset="0"/>
                <a:hlinkClick r:id="rId2"/>
              </a:rPr>
              <a:t>Computer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2"/>
              </a:rPr>
              <a:t> Workgroup </a:t>
            </a:r>
            <a:r>
              <a:rPr lang="pt-BR" sz="1000" dirty="0" err="1" smtClean="0">
                <a:latin typeface="Arial" pitchFamily="34" charset="0"/>
                <a:cs typeface="Arial" pitchFamily="34" charset="0"/>
                <a:hlinkClick r:id="rId2"/>
              </a:rPr>
              <a:t>Team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2"/>
              </a:rPr>
              <a:t> Meeting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ES_tradnl" sz="1000" dirty="0" smtClean="0">
                <a:latin typeface="Arial" pitchFamily="34" charset="0"/>
                <a:cs typeface="Arial" pitchFamily="34" charset="0"/>
                <a:hlinkClick r:id="rId3"/>
              </a:rPr>
              <a:t>http://creativecommons.org/licenses/by-sa/2.0/deed.en</a:t>
            </a:r>
            <a:r>
              <a:rPr lang="es-ES_tradnl" sz="1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s-ES_tradnl" sz="1000" dirty="0" err="1" smtClean="0">
                <a:latin typeface="Arial" pitchFamily="34" charset="0"/>
                <a:cs typeface="Arial" pitchFamily="34" charset="0"/>
              </a:rPr>
              <a:t>via</a:t>
            </a:r>
            <a:r>
              <a:rPr lang="es-ES_tradnl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s-ES_tradnl" sz="1000" dirty="0" err="1" smtClean="0">
                <a:latin typeface="Arial" pitchFamily="34" charset="0"/>
                <a:cs typeface="Arial" pitchFamily="34" charset="0"/>
                <a:hlinkClick r:id="rId4"/>
              </a:rPr>
              <a:t>Flickr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camila\Desktop\yann\s44_i1.png"/>
          <p:cNvPicPr>
            <a:picLocks noChangeAspect="1" noChangeArrowheads="1"/>
          </p:cNvPicPr>
          <p:nvPr/>
        </p:nvPicPr>
        <p:blipFill>
          <a:blip r:embed="rId5"/>
          <a:srcRect t="19021" b="20139"/>
          <a:stretch>
            <a:fillRect/>
          </a:stretch>
        </p:blipFill>
        <p:spPr bwMode="auto">
          <a:xfrm>
            <a:off x="833203" y="1802015"/>
            <a:ext cx="3813747" cy="2320277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5774965" y="4119899"/>
            <a:ext cx="208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 err="1" smtClean="0">
                <a:latin typeface="Arial" pitchFamily="34" charset="0"/>
                <a:cs typeface="Arial" pitchFamily="34" charset="0"/>
                <a:hlinkClick r:id="rId6"/>
              </a:rPr>
              <a:t>eMule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6"/>
              </a:rPr>
              <a:t> Logo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7"/>
              </a:rPr>
              <a:t>CC BY-</a:t>
            </a:r>
            <a:r>
              <a:rPr lang="fr-FR" sz="1000" dirty="0" err="1" smtClean="0">
                <a:latin typeface="Arial" pitchFamily="34" charset="0"/>
                <a:cs typeface="Arial" pitchFamily="34" charset="0"/>
                <a:hlinkClick r:id="rId7"/>
              </a:rPr>
              <a:t>NC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7"/>
              </a:rPr>
              <a:t>-SA 2.0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, modifiée</a:t>
            </a:r>
            <a:endParaRPr lang="fr-FR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1" name="Picture 3" descr="C:\Users\camila\Desktop\yann\s44_i2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17925" y="1913740"/>
            <a:ext cx="1905000" cy="1905000"/>
          </a:xfrm>
          <a:prstGeom prst="rect">
            <a:avLst/>
          </a:prstGeom>
          <a:noFill/>
        </p:spPr>
      </p:pic>
      <p:grpSp>
        <p:nvGrpSpPr>
          <p:cNvPr id="21" name="Grupo 20"/>
          <p:cNvGrpSpPr/>
          <p:nvPr/>
        </p:nvGrpSpPr>
        <p:grpSpPr>
          <a:xfrm>
            <a:off x="5834925" y="1913740"/>
            <a:ext cx="2088000" cy="2196000"/>
            <a:chOff x="5759975" y="1524000"/>
            <a:chExt cx="2088000" cy="2196000"/>
          </a:xfrm>
        </p:grpSpPr>
        <p:sp>
          <p:nvSpPr>
            <p:cNvPr id="12" name="Retângulo 11"/>
            <p:cNvSpPr/>
            <p:nvPr/>
          </p:nvSpPr>
          <p:spPr bwMode="auto">
            <a:xfrm>
              <a:off x="5759975" y="1524000"/>
              <a:ext cx="108000" cy="2088000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_tradnl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Retângulo 14"/>
            <p:cNvSpPr/>
            <p:nvPr/>
          </p:nvSpPr>
          <p:spPr bwMode="auto">
            <a:xfrm>
              <a:off x="6749973" y="1562175"/>
              <a:ext cx="108000" cy="2088000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_tradnl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Retângulo 15"/>
            <p:cNvSpPr/>
            <p:nvPr/>
          </p:nvSpPr>
          <p:spPr bwMode="auto">
            <a:xfrm>
              <a:off x="6172825" y="1562175"/>
              <a:ext cx="108000" cy="2088000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_tradnl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7" name="Retângulo 16"/>
            <p:cNvSpPr/>
            <p:nvPr/>
          </p:nvSpPr>
          <p:spPr bwMode="auto">
            <a:xfrm>
              <a:off x="7739975" y="1524000"/>
              <a:ext cx="108000" cy="2088000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_tradnl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8" name="Retângulo 17"/>
            <p:cNvSpPr/>
            <p:nvPr/>
          </p:nvSpPr>
          <p:spPr bwMode="auto">
            <a:xfrm rot="16200000">
              <a:off x="6749975" y="534000"/>
              <a:ext cx="108000" cy="2088000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_tradnl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9" name="Retângulo 18"/>
            <p:cNvSpPr/>
            <p:nvPr/>
          </p:nvSpPr>
          <p:spPr bwMode="auto">
            <a:xfrm rot="16200000">
              <a:off x="6749975" y="2622000"/>
              <a:ext cx="108000" cy="2088000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_tradnl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20" name="Retângulo 19"/>
            <p:cNvSpPr/>
            <p:nvPr/>
          </p:nvSpPr>
          <p:spPr bwMode="auto">
            <a:xfrm>
              <a:off x="7327122" y="1562175"/>
              <a:ext cx="108000" cy="2088000"/>
            </a:xfrm>
            <a:prstGeom prst="rect">
              <a:avLst/>
            </a:prstGeom>
            <a:blipFill dpi="0" rotWithShape="0">
              <a:blip r:embed="rId9"/>
              <a:srcRect/>
              <a:tile tx="0" ty="0" sx="100000" sy="100000" flip="none" algn="tl"/>
            </a:blip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ES_tradnl" sz="4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470698" y="5129938"/>
            <a:ext cx="4603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/>
              <a:t>dont vous êtes propriétaires </a:t>
            </a:r>
            <a:endParaRPr lang="fr-FR" sz="24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 3D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47</a:t>
            </a:fld>
            <a:endParaRPr lang="fr-FR"/>
          </a:p>
        </p:txBody>
      </p:sp>
      <p:pic>
        <p:nvPicPr>
          <p:cNvPr id="3074" name="Picture 2" descr="C:\Users\camila\Desktop\yann\s45_i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5853" y="1094281"/>
            <a:ext cx="6415792" cy="4811844"/>
          </a:xfrm>
          <a:prstGeom prst="rect">
            <a:avLst/>
          </a:prstGeom>
          <a:noFill/>
        </p:spPr>
      </p:pic>
      <p:pic>
        <p:nvPicPr>
          <p:cNvPr id="3075" name="Picture 3" descr="C:\Users\camila\Desktop\yann\s45_i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450" y="1334587"/>
            <a:ext cx="2933214" cy="2514053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345883" y="3848640"/>
            <a:ext cx="214498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http://en.wikipedia.org/wiki/File:Polygon_face.jpg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2430903" y="5906125"/>
            <a:ext cx="64157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http://3dmodeling.deviantart.com/art/Agumon-Figurine-106136655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7"/>
              </a:rPr>
              <a:t>CC BY-NC-ND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Calcul réparti – Décodage de grande masse de données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48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531466" y="5610133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SETI@Home</a:t>
            </a:r>
            <a:endParaRPr lang="fr-FR" sz="2400" dirty="0"/>
          </a:p>
        </p:txBody>
      </p:sp>
      <p:pic>
        <p:nvPicPr>
          <p:cNvPr id="4098" name="Picture 2" descr="C:\Users\camila\Desktop\yann\s46_i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8935" y="1548374"/>
            <a:ext cx="5831175" cy="3890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tângulo 8"/>
          <p:cNvSpPr/>
          <p:nvPr/>
        </p:nvSpPr>
        <p:spPr>
          <a:xfrm>
            <a:off x="5062918" y="5453852"/>
            <a:ext cx="23871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000" dirty="0" err="1" smtClean="0">
                <a:latin typeface="Arial" pitchFamily="34" charset="0"/>
                <a:cs typeface="Arial" pitchFamily="34" charset="0"/>
                <a:hlinkClick r:id="rId4"/>
              </a:rPr>
              <a:t>DIY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 Alien invasion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CC BY-NC-ND 2.0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Calcul réparti – Calcul scientifique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036975" y="4382839"/>
            <a:ext cx="334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Décodage du génome </a:t>
            </a:r>
            <a:br>
              <a:rPr lang="fr-FR" sz="2400" dirty="0" smtClean="0"/>
            </a:br>
            <a:r>
              <a:rPr lang="fr-FR" sz="2400" i="1" dirty="0" err="1" smtClean="0"/>
              <a:t>Genome@home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5831172" y="1506064"/>
            <a:ext cx="23684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Simulation des trajectoires de particules élémentaires</a:t>
            </a:r>
            <a:br>
              <a:rPr lang="fr-FR" sz="2400" dirty="0" smtClean="0"/>
            </a:br>
            <a:r>
              <a:rPr lang="fr-FR" sz="2400" i="1" dirty="0" err="1" smtClean="0"/>
              <a:t>LHC@home</a:t>
            </a:r>
            <a:endParaRPr lang="fr-FR" sz="24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8274572" y="1506064"/>
            <a:ext cx="0" cy="193899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038561" y="4260953"/>
            <a:ext cx="0" cy="108779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Retângulo 10"/>
          <p:cNvSpPr/>
          <p:nvPr/>
        </p:nvSpPr>
        <p:spPr>
          <a:xfrm>
            <a:off x="947035" y="5367170"/>
            <a:ext cx="34001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http://en.wikipedia.org/wiki/File:DNA_methylation.jpg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CC BY-SA 3.0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C:\Users\camila\Desktop\yann\s47_i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71474" y="3445056"/>
            <a:ext cx="3129059" cy="2346794"/>
          </a:xfrm>
          <a:prstGeom prst="rect">
            <a:avLst/>
          </a:prstGeom>
          <a:noFill/>
        </p:spPr>
      </p:pic>
      <p:pic>
        <p:nvPicPr>
          <p:cNvPr id="5123" name="Picture 3" descr="C:\Users\camila\Desktop\yann\s47_i1.jpg"/>
          <p:cNvPicPr>
            <a:picLocks noChangeAspect="1" noChangeArrowheads="1"/>
          </p:cNvPicPr>
          <p:nvPr/>
        </p:nvPicPr>
        <p:blipFill>
          <a:blip r:embed="rId6"/>
          <a:srcRect l="4010" t="6394" r="6482" b="8905"/>
          <a:stretch>
            <a:fillRect/>
          </a:stretch>
        </p:blipFill>
        <p:spPr bwMode="auto">
          <a:xfrm>
            <a:off x="782143" y="1798820"/>
            <a:ext cx="3594986" cy="2551409"/>
          </a:xfrm>
          <a:prstGeom prst="rect">
            <a:avLst/>
          </a:prstGeom>
          <a:noFill/>
        </p:spPr>
      </p:pic>
      <p:sp>
        <p:nvSpPr>
          <p:cNvPr id="16" name="Retângulo 15"/>
          <p:cNvSpPr/>
          <p:nvPr/>
        </p:nvSpPr>
        <p:spPr>
          <a:xfrm>
            <a:off x="5296524" y="5802046"/>
            <a:ext cx="31290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By Julian Herzog (Own work) [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7"/>
              </a:rPr>
              <a:t>CC-BY-SA-3.0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8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Transparent de prise de </a:t>
            </a:r>
            <a:r>
              <a:rPr lang="fr-FR" dirty="0" smtClean="0"/>
              <a:t>note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378873-EA22-404C-BEBB-C530595C8A72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RAPPEL :</a:t>
            </a:r>
          </a:p>
          <a:p>
            <a:pPr>
              <a:buNone/>
            </a:pPr>
            <a:r>
              <a:rPr lang="fr-FR" dirty="0"/>
              <a:t>	Ce dessin indique que le transparent résume un point particulier et doit être recopie</a:t>
            </a:r>
          </a:p>
          <a:p>
            <a:endParaRPr lang="fr-FR" dirty="0"/>
          </a:p>
        </p:txBody>
      </p:sp>
      <p:pic>
        <p:nvPicPr>
          <p:cNvPr id="1026" name="Picture 2" descr="C:\Users\camila\Desktop\yann\s05_i1_o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05678" y="3822492"/>
            <a:ext cx="1905836" cy="1890947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1311640" y="5957677"/>
            <a:ext cx="6520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latin typeface="Arial" pitchFamily="34" charset="0"/>
                <a:cs typeface="Arial" pitchFamily="34" charset="0"/>
              </a:rPr>
              <a:t>By Emblem-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pen.svg:derivative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work: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S19991002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(Emblem-pen.svg) [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CC-BY-SA-3.0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0119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ZoneTexte 8"/>
          <p:cNvSpPr txBox="1"/>
          <p:nvPr/>
        </p:nvSpPr>
        <p:spPr>
          <a:xfrm>
            <a:off x="385490" y="540457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Surveillance de feux de forêt</a:t>
            </a:r>
            <a:endParaRPr lang="fr-FR" dirty="0"/>
          </a:p>
        </p:txBody>
      </p:sp>
      <p:cxnSp>
        <p:nvCxnSpPr>
          <p:cNvPr id="59" name="Connecteur droit 9"/>
          <p:cNvCxnSpPr/>
          <p:nvPr/>
        </p:nvCxnSpPr>
        <p:spPr>
          <a:xfrm rot="5400000">
            <a:off x="1825405" y="5048011"/>
            <a:ext cx="792215" cy="158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Réseaux de capteurs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50</a:t>
            </a:fld>
            <a:endParaRPr lang="fr-FR"/>
          </a:p>
        </p:txBody>
      </p:sp>
      <p:pic>
        <p:nvPicPr>
          <p:cNvPr id="3075" name="Picture 3" descr="C:\Users\camila\Desktop\yann\s50_i1_mo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5450" y="1334587"/>
            <a:ext cx="5320834" cy="3554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0" name="Retângulo 59"/>
          <p:cNvSpPr/>
          <p:nvPr/>
        </p:nvSpPr>
        <p:spPr>
          <a:xfrm>
            <a:off x="2408511" y="4888876"/>
            <a:ext cx="3337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1000" dirty="0" smtClean="0">
                <a:latin typeface="Arial" pitchFamily="34" charset="0"/>
                <a:cs typeface="Arial" pitchFamily="34" charset="0"/>
              </a:rPr>
              <a:t>Image créée à partir de :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3"/>
              </a:rPr>
              <a:t>Plateau Forest (2)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4"/>
              </a:rPr>
              <a:t>CC BY 2.0</a:t>
            </a:r>
            <a:endParaRPr lang="fr-FR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tângulo 60"/>
          <p:cNvSpPr/>
          <p:nvPr/>
        </p:nvSpPr>
        <p:spPr>
          <a:xfrm>
            <a:off x="6129369" y="2691087"/>
            <a:ext cx="2543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Work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http://en.wikipedia.org/wiki/File:Atom_Z520_vs_1Cent.JPG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CC BY-SA 3.0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 descr="C:\Users\camila\Desktop\yann\s50_i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10051" y="1334586"/>
            <a:ext cx="2463302" cy="1401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7" name="Picture 5" descr="C:\Users\camila\Desktop\yann\s50_i3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10051" y="3466251"/>
            <a:ext cx="2484981" cy="1727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4" name="Retângulo 63"/>
          <p:cNvSpPr/>
          <p:nvPr/>
        </p:nvSpPr>
        <p:spPr>
          <a:xfrm>
            <a:off x="6236944" y="5164386"/>
            <a:ext cx="248498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1000" dirty="0" smtClean="0">
                <a:latin typeface="Arial" pitchFamily="34" charset="0"/>
                <a:cs typeface="Arial" pitchFamily="34" charset="0"/>
              </a:rPr>
              <a:t>Image créée à partir de : </a:t>
            </a:r>
            <a:r>
              <a:rPr lang="en-US" sz="1000" dirty="0" smtClean="0">
                <a:hlinkClick r:id="rId9"/>
              </a:rPr>
              <a:t>http://nl.wikipedia.org/wiki/Intel_4004 / CC BY-SA 3.0</a:t>
            </a:r>
            <a:r>
              <a:rPr lang="en-US" sz="1000" dirty="0" smtClean="0"/>
              <a:t> et</a:t>
            </a:r>
          </a:p>
          <a:p>
            <a:pPr algn="r"/>
            <a:r>
              <a:rPr lang="en-US" sz="1000" dirty="0" smtClean="0">
                <a:hlinkClick r:id="rId10"/>
              </a:rPr>
              <a:t>Bumble Bee on White</a:t>
            </a:r>
            <a:r>
              <a:rPr lang="en-US" sz="1000" dirty="0" smtClean="0"/>
              <a:t> / </a:t>
            </a:r>
            <a:r>
              <a:rPr lang="en-US" sz="1000" dirty="0" smtClean="0">
                <a:hlinkClick r:id="rId11"/>
              </a:rPr>
              <a:t>CC BY-NC-SA 2.0</a:t>
            </a:r>
            <a:endParaRPr lang="fr-FR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 résumé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Les </a:t>
            </a:r>
            <a:r>
              <a:rPr lang="fr-FR" b="1" dirty="0" smtClean="0"/>
              <a:t>systèmes distribués </a:t>
            </a:r>
            <a:r>
              <a:rPr lang="fr-FR" dirty="0" smtClean="0"/>
              <a:t>sont présents partout, sans que l’utilisateur ne s’en rende compte</a:t>
            </a:r>
          </a:p>
          <a:p>
            <a:endParaRPr lang="fr-FR" dirty="0" smtClean="0"/>
          </a:p>
          <a:p>
            <a:r>
              <a:rPr lang="fr-FR" dirty="0" smtClean="0"/>
              <a:t>Ces systèmes fonctionnent par </a:t>
            </a:r>
            <a:r>
              <a:rPr lang="fr-FR" b="1" dirty="0" smtClean="0"/>
              <a:t>collaboration</a:t>
            </a:r>
            <a:r>
              <a:rPr lang="fr-FR" dirty="0" smtClean="0"/>
              <a:t> en utilisant des </a:t>
            </a:r>
            <a:r>
              <a:rPr lang="fr-FR" b="1" dirty="0" smtClean="0"/>
              <a:t>algorithmes distribués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51</a:t>
            </a:fld>
            <a:endParaRPr lang="fr-FR"/>
          </a:p>
        </p:txBody>
      </p:sp>
      <p:pic>
        <p:nvPicPr>
          <p:cNvPr id="9" name="Picture 2" descr="C:\Users\camila\Desktop\yann\s05_i1_o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8671" y="139786"/>
            <a:ext cx="1204209" cy="1194801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869430" y="6032627"/>
            <a:ext cx="7345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 pitchFamily="34" charset="0"/>
                <a:cs typeface="Arial" pitchFamily="34" charset="0"/>
              </a:rPr>
              <a:t>Emblem-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pen.svg:derivative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work: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S19991002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(Emblem-pen.svg) [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CC-BY-SA-3.0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rgbClr val="7F7F7F"/>
                </a:solidFill>
              </a:rPr>
              <a:t>Petite histoire de l’informatique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rgbClr val="7F7F7F"/>
                </a:solidFill>
              </a:rPr>
              <a:t>Définitions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Distribution : rêve ou réalité ?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Modélisation / Représentation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Problèmes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52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Modélisation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Comment représenter un système distribué ?</a:t>
            </a:r>
          </a:p>
          <a:p>
            <a:pPr lvl="1"/>
            <a:r>
              <a:rPr lang="fr-FR" dirty="0" smtClean="0"/>
              <a:t>Notion d’espace : </a:t>
            </a:r>
            <a:br>
              <a:rPr lang="fr-FR" dirty="0" smtClean="0"/>
            </a:br>
            <a:r>
              <a:rPr lang="fr-FR" dirty="0" smtClean="0"/>
              <a:t>Comment sont reliés les acteurs entre eux ?</a:t>
            </a:r>
          </a:p>
          <a:p>
            <a:pPr lvl="1"/>
            <a:r>
              <a:rPr lang="fr-FR" dirty="0" smtClean="0"/>
              <a:t>Notion de temps : </a:t>
            </a:r>
            <a:br>
              <a:rPr lang="fr-FR" dirty="0" smtClean="0"/>
            </a:br>
            <a:r>
              <a:rPr lang="fr-FR" dirty="0" smtClean="0"/>
              <a:t>Dans quel ordre se passent les actions ?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53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amila\Desktop\yann\s52_i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124" t="4639" r="9077" b="3482"/>
          <a:stretch>
            <a:fillRect/>
          </a:stretch>
        </p:blipFill>
        <p:spPr bwMode="auto">
          <a:xfrm rot="3659753">
            <a:off x="5068836" y="2426990"/>
            <a:ext cx="3564570" cy="3267144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Représentation de l’espace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398" y="1165929"/>
            <a:ext cx="8228707" cy="4525119"/>
          </a:xfrm>
        </p:spPr>
        <p:txBody>
          <a:bodyPr>
            <a:normAutofit/>
          </a:bodyPr>
          <a:lstStyle/>
          <a:p>
            <a:r>
              <a:rPr lang="fr-FR" sz="2800" dirty="0" smtClean="0"/>
              <a:t>Graphe </a:t>
            </a:r>
          </a:p>
          <a:p>
            <a:pPr lvl="1"/>
            <a:r>
              <a:rPr lang="fr-FR" sz="2400" dirty="0" smtClean="0"/>
              <a:t>Chaque </a:t>
            </a:r>
            <a:r>
              <a:rPr lang="fr-FR" sz="2400" i="1" dirty="0" smtClean="0"/>
              <a:t>sommet</a:t>
            </a:r>
            <a:r>
              <a:rPr lang="fr-FR" sz="2400" dirty="0" smtClean="0"/>
              <a:t> représente un participant</a:t>
            </a:r>
          </a:p>
          <a:p>
            <a:pPr lvl="1"/>
            <a:r>
              <a:rPr lang="fr-FR" sz="2400" dirty="0" smtClean="0"/>
              <a:t>Chaque </a:t>
            </a:r>
            <a:r>
              <a:rPr lang="fr-FR" sz="2400" i="1" dirty="0" smtClean="0"/>
              <a:t>arc</a:t>
            </a:r>
            <a:r>
              <a:rPr lang="fr-FR" sz="2400" dirty="0" smtClean="0"/>
              <a:t> représente une liaison réseau</a:t>
            </a:r>
            <a:endParaRPr lang="fr-FR" sz="2400" dirty="0"/>
          </a:p>
        </p:txBody>
      </p:sp>
      <p:sp>
        <p:nvSpPr>
          <p:cNvPr id="21" name="Espace réservé du numéro de diapositive 20"/>
          <p:cNvSpPr>
            <a:spLocks noGrp="1"/>
          </p:cNvSpPr>
          <p:nvPr>
            <p:ph type="sldNum" sz="quarter" idx="10"/>
          </p:nvPr>
        </p:nvSpPr>
        <p:spPr>
          <a:xfrm>
            <a:off x="125413" y="6165540"/>
            <a:ext cx="300037" cy="330200"/>
          </a:xfrm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54</a:t>
            </a:fld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987399" y="2943046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3170817" y="3458555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988557" y="4748561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1624290" y="5188575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1260328" y="4174917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</a:t>
            </a:r>
            <a:endParaRPr lang="fr-FR" dirty="0"/>
          </a:p>
        </p:txBody>
      </p:sp>
      <p:cxnSp>
        <p:nvCxnSpPr>
          <p:cNvPr id="11" name="Connecteur droit 10"/>
          <p:cNvCxnSpPr>
            <a:stCxn id="7" idx="7"/>
            <a:endCxn id="6" idx="4"/>
          </p:cNvCxnSpPr>
          <p:nvPr/>
        </p:nvCxnSpPr>
        <p:spPr>
          <a:xfrm rot="5400000" flipH="1" flipV="1">
            <a:off x="3003575" y="4399060"/>
            <a:ext cx="849992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>
            <a:stCxn id="7" idx="3"/>
            <a:endCxn id="8" idx="6"/>
          </p:cNvCxnSpPr>
          <p:nvPr/>
        </p:nvCxnSpPr>
        <p:spPr>
          <a:xfrm rot="5400000">
            <a:off x="2473049" y="4855326"/>
            <a:ext cx="257755" cy="9242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7" idx="1"/>
            <a:endCxn id="5" idx="4"/>
          </p:cNvCxnSpPr>
          <p:nvPr/>
        </p:nvCxnSpPr>
        <p:spPr>
          <a:xfrm rot="16200000" flipV="1">
            <a:off x="1971853" y="3731857"/>
            <a:ext cx="1365501" cy="818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stCxn id="9" idx="0"/>
            <a:endCxn id="5" idx="3"/>
          </p:cNvCxnSpPr>
          <p:nvPr/>
        </p:nvCxnSpPr>
        <p:spPr>
          <a:xfrm rot="5400000" flipH="1" flipV="1">
            <a:off x="1394560" y="3506584"/>
            <a:ext cx="791857" cy="5448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5" idx="5"/>
            <a:endCxn id="6" idx="2"/>
          </p:cNvCxnSpPr>
          <p:nvPr/>
        </p:nvCxnSpPr>
        <p:spPr>
          <a:xfrm rot="16200000" flipH="1">
            <a:off x="2632490" y="3177983"/>
            <a:ext cx="333250" cy="743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9" idx="4"/>
            <a:endCxn id="8" idx="1"/>
          </p:cNvCxnSpPr>
          <p:nvPr/>
        </p:nvCxnSpPr>
        <p:spPr>
          <a:xfrm rot="16200000" flipH="1">
            <a:off x="1322112" y="4886397"/>
            <a:ext cx="573644" cy="181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7" idx="2"/>
            <a:endCxn id="9" idx="6"/>
          </p:cNvCxnSpPr>
          <p:nvPr/>
        </p:nvCxnSpPr>
        <p:spPr>
          <a:xfrm rot="10800000">
            <a:off x="1775837" y="4432672"/>
            <a:ext cx="1212720" cy="5736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9" idx="7"/>
            <a:endCxn id="6" idx="3"/>
          </p:cNvCxnSpPr>
          <p:nvPr/>
        </p:nvCxnSpPr>
        <p:spPr>
          <a:xfrm rot="5400000" flipH="1" flipV="1">
            <a:off x="2297406" y="3301506"/>
            <a:ext cx="351843" cy="1545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621608" y="5228438"/>
            <a:ext cx="3807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A peut communiquer </a:t>
            </a:r>
          </a:p>
          <a:p>
            <a:r>
              <a:rPr lang="fr-FR" dirty="0" smtClean="0"/>
              <a:t>avec  B, C et E mais pas avec D</a:t>
            </a:r>
            <a:endParaRPr lang="fr-FR" dirty="0"/>
          </a:p>
        </p:txBody>
      </p:sp>
      <p:pic>
        <p:nvPicPr>
          <p:cNvPr id="24" name="Picture 2" descr="C:\Users\camila\Desktop\yann\s05_i1_o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28671" y="139786"/>
            <a:ext cx="1204209" cy="1194801"/>
          </a:xfrm>
          <a:prstGeom prst="rect">
            <a:avLst/>
          </a:prstGeom>
          <a:noFill/>
        </p:spPr>
      </p:pic>
      <p:sp>
        <p:nvSpPr>
          <p:cNvPr id="25" name="CaixaDeTexto 24"/>
          <p:cNvSpPr txBox="1"/>
          <p:nvPr/>
        </p:nvSpPr>
        <p:spPr>
          <a:xfrm>
            <a:off x="0" y="5867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Arial" pitchFamily="34" charset="0"/>
                <a:cs typeface="Arial" pitchFamily="34" charset="0"/>
              </a:rPr>
              <a:t>Crédit images : 1) Emblem-pen.svg:derivative </a:t>
            </a:r>
            <a:r>
              <a:rPr lang="fr-FR" sz="1000" dirty="0" err="1" smtClean="0">
                <a:latin typeface="Arial" pitchFamily="34" charset="0"/>
                <a:cs typeface="Arial" pitchFamily="34" charset="0"/>
              </a:rPr>
              <a:t>work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: S19991002 (Emblem-pen.svg) [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5"/>
              </a:rPr>
              <a:t>CC-BY-SA-3.0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6"/>
              </a:rPr>
              <a:t>via </a:t>
            </a:r>
            <a:r>
              <a:rPr lang="fr-FR" sz="1000" dirty="0" err="1" smtClean="0">
                <a:latin typeface="Arial" pitchFamily="34" charset="0"/>
                <a:cs typeface="Arial" pitchFamily="34" charset="0"/>
                <a:hlinkClick r:id="rId6"/>
              </a:rPr>
              <a:t>Wikimedia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6"/>
              </a:rPr>
              <a:t> Commons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; 2) </a:t>
            </a:r>
            <a:r>
              <a:rPr lang="fr-FR" sz="1000" dirty="0" smtClean="0">
                <a:hlinkClick r:id="rId7"/>
              </a:rPr>
              <a:t>Site graph of barnesandnoble.com</a:t>
            </a:r>
            <a:r>
              <a:rPr lang="fr-FR" sz="1000" dirty="0" smtClean="0"/>
              <a:t> / </a:t>
            </a:r>
            <a:r>
              <a:rPr lang="fr-FR" sz="1000" dirty="0" smtClean="0">
                <a:hlinkClick r:id="rId8"/>
              </a:rPr>
              <a:t>CC BY 2.0</a:t>
            </a:r>
            <a:r>
              <a:rPr lang="fr-FR" sz="1000" dirty="0" smtClean="0"/>
              <a:t>, by Noah </a:t>
            </a:r>
            <a:r>
              <a:rPr lang="fr-FR" sz="1000" dirty="0" err="1" smtClean="0"/>
              <a:t>Sussman</a:t>
            </a:r>
            <a:r>
              <a:rPr lang="fr-FR" sz="1000" dirty="0" smtClean="0"/>
              <a:t> </a:t>
            </a:r>
            <a:endParaRPr lang="fr-FR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Représentation </a:t>
            </a:r>
            <a:br>
              <a:rPr lang="fr-FR" dirty="0" smtClean="0"/>
            </a:br>
            <a:r>
              <a:rPr lang="fr-FR" dirty="0" smtClean="0"/>
              <a:t>d’un réseau social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55</a:t>
            </a:fld>
            <a:endParaRPr lang="fr-FR"/>
          </a:p>
        </p:txBody>
      </p:sp>
      <p:pic>
        <p:nvPicPr>
          <p:cNvPr id="7170" name="Picture 2" descr="C:\Users\camila\Desktop\yann\s53_i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5295" y="1444835"/>
            <a:ext cx="6019715" cy="4491272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0" y="5972701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Arial" pitchFamily="34" charset="0"/>
                <a:cs typeface="Arial" pitchFamily="34" charset="0"/>
              </a:rPr>
              <a:t>By </a:t>
            </a:r>
            <a:r>
              <a:rPr lang="en-US" sz="1000" dirty="0" err="1" smtClean="0">
                <a:latin typeface="Arial" pitchFamily="34" charset="0"/>
                <a:cs typeface="Arial" pitchFamily="34" charset="0"/>
                <a:hlinkClick r:id="rId3"/>
              </a:rPr>
              <a:t>Calvinius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[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CC-BY-SA-3.0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Modèles de communication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56</a:t>
            </a:fld>
            <a:endParaRPr lang="fr-FR"/>
          </a:p>
        </p:txBody>
      </p:sp>
      <p:pic>
        <p:nvPicPr>
          <p:cNvPr id="4100" name="Picture 4" descr="C:\Users\camila\Desktop\yann\s56_i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2862" y="1820894"/>
            <a:ext cx="3262976" cy="3149415"/>
          </a:xfrm>
          <a:prstGeom prst="rect">
            <a:avLst/>
          </a:prstGeom>
          <a:noFill/>
        </p:spPr>
      </p:pic>
      <p:sp>
        <p:nvSpPr>
          <p:cNvPr id="10" name="Retângulo 9"/>
          <p:cNvSpPr/>
          <p:nvPr/>
        </p:nvSpPr>
        <p:spPr>
          <a:xfrm>
            <a:off x="0" y="5985165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Arial" pitchFamily="34" charset="0"/>
                <a:cs typeface="Arial" pitchFamily="34" charset="0"/>
              </a:rPr>
              <a:t>Works found at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http://resumbrae.com/ub/dms423_f07/17/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/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CC BY 2.0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1" name="Picture 5" descr="C:\Users\camila\Desktop\yann\s56_i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7328" y="1707205"/>
            <a:ext cx="3018970" cy="3357247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66300" y="5260170"/>
            <a:ext cx="336102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Architecture client-serveur</a:t>
            </a:r>
            <a:endParaRPr lang="fr-F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063837" y="5255614"/>
            <a:ext cx="336102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Architecture pair-à-pair</a:t>
            </a:r>
            <a:endParaRPr lang="fr-FR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10"/>
          <p:cNvCxnSpPr>
            <a:stCxn id="7" idx="7"/>
            <a:endCxn id="6" idx="4"/>
          </p:cNvCxnSpPr>
          <p:nvPr/>
        </p:nvCxnSpPr>
        <p:spPr>
          <a:xfrm rot="5400000" flipH="1" flipV="1">
            <a:off x="2490091" y="4769494"/>
            <a:ext cx="849992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>
            <a:stCxn id="7" idx="3"/>
            <a:endCxn id="8" idx="6"/>
          </p:cNvCxnSpPr>
          <p:nvPr/>
        </p:nvCxnSpPr>
        <p:spPr>
          <a:xfrm rot="5400000">
            <a:off x="1959565" y="5225760"/>
            <a:ext cx="257755" cy="9242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7" idx="1"/>
            <a:endCxn id="5" idx="4"/>
          </p:cNvCxnSpPr>
          <p:nvPr/>
        </p:nvCxnSpPr>
        <p:spPr>
          <a:xfrm rot="16200000" flipV="1">
            <a:off x="1458369" y="4102291"/>
            <a:ext cx="1365501" cy="818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stCxn id="9" idx="0"/>
            <a:endCxn id="5" idx="3"/>
          </p:cNvCxnSpPr>
          <p:nvPr/>
        </p:nvCxnSpPr>
        <p:spPr>
          <a:xfrm rot="5400000" flipH="1" flipV="1">
            <a:off x="881076" y="3877018"/>
            <a:ext cx="791857" cy="5448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5" idx="5"/>
            <a:endCxn id="6" idx="2"/>
          </p:cNvCxnSpPr>
          <p:nvPr/>
        </p:nvCxnSpPr>
        <p:spPr>
          <a:xfrm rot="16200000" flipH="1">
            <a:off x="2119006" y="3548417"/>
            <a:ext cx="333250" cy="7434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>
            <a:stCxn id="9" idx="4"/>
            <a:endCxn id="8" idx="1"/>
          </p:cNvCxnSpPr>
          <p:nvPr/>
        </p:nvCxnSpPr>
        <p:spPr>
          <a:xfrm rot="16200000" flipH="1">
            <a:off x="808628" y="5256831"/>
            <a:ext cx="573644" cy="1817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7" idx="2"/>
            <a:endCxn id="9" idx="6"/>
          </p:cNvCxnSpPr>
          <p:nvPr/>
        </p:nvCxnSpPr>
        <p:spPr>
          <a:xfrm rot="10800000">
            <a:off x="1262353" y="4803106"/>
            <a:ext cx="1212720" cy="5736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>
            <a:stCxn id="9" idx="7"/>
            <a:endCxn id="6" idx="3"/>
          </p:cNvCxnSpPr>
          <p:nvPr/>
        </p:nvCxnSpPr>
        <p:spPr>
          <a:xfrm rot="5400000" flipH="1" flipV="1">
            <a:off x="1783922" y="3671940"/>
            <a:ext cx="351843" cy="1545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Bouton d'action : Document 41">
            <a:hlinkClick r:id="" action="ppaction://noaction" highlightClick="1"/>
          </p:cNvPr>
          <p:cNvSpPr/>
          <p:nvPr/>
        </p:nvSpPr>
        <p:spPr>
          <a:xfrm>
            <a:off x="849049" y="4647556"/>
            <a:ext cx="311100" cy="311100"/>
          </a:xfrm>
          <a:prstGeom prst="actionButtonDocumen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Bouton d'action : Document 43">
            <a:hlinkClick r:id="" action="ppaction://noaction" highlightClick="1"/>
          </p:cNvPr>
          <p:cNvSpPr/>
          <p:nvPr/>
        </p:nvSpPr>
        <p:spPr>
          <a:xfrm>
            <a:off x="2759538" y="3931195"/>
            <a:ext cx="311100" cy="311100"/>
          </a:xfrm>
          <a:prstGeom prst="actionButtonDocumen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Bouton d'action : Document 44">
            <a:hlinkClick r:id="" action="ppaction://noaction" highlightClick="1"/>
          </p:cNvPr>
          <p:cNvSpPr/>
          <p:nvPr/>
        </p:nvSpPr>
        <p:spPr>
          <a:xfrm>
            <a:off x="2577279" y="5222788"/>
            <a:ext cx="311100" cy="311100"/>
          </a:xfrm>
          <a:prstGeom prst="actionButtonDocumen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Bouton d'action : Document 46">
            <a:hlinkClick r:id="" action="ppaction://noaction" highlightClick="1"/>
          </p:cNvPr>
          <p:cNvSpPr/>
          <p:nvPr/>
        </p:nvSpPr>
        <p:spPr>
          <a:xfrm>
            <a:off x="1566604" y="3408079"/>
            <a:ext cx="311100" cy="311100"/>
          </a:xfrm>
          <a:prstGeom prst="actionButtonDocumen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Bouton d'action : Document 47">
            <a:hlinkClick r:id="" action="ppaction://noaction" highlightClick="1"/>
          </p:cNvPr>
          <p:cNvSpPr/>
          <p:nvPr/>
        </p:nvSpPr>
        <p:spPr>
          <a:xfrm>
            <a:off x="875201" y="4647556"/>
            <a:ext cx="311100" cy="311100"/>
          </a:xfrm>
          <a:prstGeom prst="actionButtonDocumen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Bouton d'action : Document 48">
            <a:hlinkClick r:id="" action="ppaction://noaction" highlightClick="1"/>
          </p:cNvPr>
          <p:cNvSpPr/>
          <p:nvPr/>
        </p:nvSpPr>
        <p:spPr>
          <a:xfrm>
            <a:off x="1201563" y="5656705"/>
            <a:ext cx="311100" cy="311100"/>
          </a:xfrm>
          <a:prstGeom prst="actionButtonDocumen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Bouton d'action : Document 3">
            <a:hlinkClick r:id="" action="ppaction://noaction" highlightClick="1"/>
          </p:cNvPr>
          <p:cNvSpPr/>
          <p:nvPr/>
        </p:nvSpPr>
        <p:spPr>
          <a:xfrm>
            <a:off x="1576120" y="3408079"/>
            <a:ext cx="311100" cy="311100"/>
          </a:xfrm>
          <a:prstGeom prst="actionButtonDocumen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Représentation du temps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Diagramme de séquence</a:t>
            </a:r>
          </a:p>
          <a:p>
            <a:pPr lvl="1"/>
            <a:r>
              <a:rPr lang="fr-FR" dirty="0" smtClean="0"/>
              <a:t>Une </a:t>
            </a:r>
            <a:r>
              <a:rPr lang="fr-FR" smtClean="0"/>
              <a:t>ligne temporelle </a:t>
            </a:r>
            <a:r>
              <a:rPr lang="fr-FR" dirty="0" smtClean="0"/>
              <a:t>par acteur</a:t>
            </a:r>
          </a:p>
          <a:p>
            <a:pPr lvl="1"/>
            <a:r>
              <a:rPr lang="fr-FR" dirty="0" smtClean="0"/>
              <a:t>Une flèche par message transmis et reçu</a:t>
            </a:r>
            <a:endParaRPr lang="fr-FR" dirty="0"/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57</a:t>
            </a:fld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1473915" y="3313480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2657333" y="3828989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475073" y="5118995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1110806" y="5559009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9" name="Ellipse 8"/>
          <p:cNvSpPr/>
          <p:nvPr/>
        </p:nvSpPr>
        <p:spPr>
          <a:xfrm>
            <a:off x="746844" y="4545351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</a:t>
            </a:r>
            <a:endParaRPr lang="fr-FR" dirty="0"/>
          </a:p>
        </p:txBody>
      </p:sp>
      <p:cxnSp>
        <p:nvCxnSpPr>
          <p:cNvPr id="21" name="Connecteur droit 20"/>
          <p:cNvCxnSpPr/>
          <p:nvPr/>
        </p:nvCxnSpPr>
        <p:spPr>
          <a:xfrm>
            <a:off x="4280263" y="3526049"/>
            <a:ext cx="3914411" cy="158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>
            <a:off x="4280263" y="3988724"/>
            <a:ext cx="3914411" cy="158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4280263" y="4451399"/>
            <a:ext cx="3914411" cy="158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4280263" y="4914074"/>
            <a:ext cx="3914411" cy="158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280263" y="5376750"/>
            <a:ext cx="3914411" cy="158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3809921" y="3313480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</a:t>
            </a:r>
            <a:endParaRPr lang="fr-FR" sz="2400" dirty="0">
              <a:solidFill>
                <a:schemeClr val="accent3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3809921" y="3771589"/>
            <a:ext cx="35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B</a:t>
            </a:r>
            <a:endParaRPr lang="fr-FR" sz="2400" dirty="0">
              <a:solidFill>
                <a:schemeClr val="accent3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809921" y="4229698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</a:t>
            </a:r>
            <a:endParaRPr lang="fr-FR" sz="2400" dirty="0">
              <a:solidFill>
                <a:schemeClr val="accent3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3809921" y="4687807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D</a:t>
            </a:r>
            <a:endParaRPr lang="fr-FR" sz="2400" dirty="0">
              <a:solidFill>
                <a:schemeClr val="accent3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809921" y="514591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E</a:t>
            </a:r>
            <a:endParaRPr lang="fr-FR" sz="2400" dirty="0">
              <a:solidFill>
                <a:schemeClr val="accent3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cxnSp>
        <p:nvCxnSpPr>
          <p:cNvPr id="37" name="Connecteur droit avec flèche 36"/>
          <p:cNvCxnSpPr/>
          <p:nvPr/>
        </p:nvCxnSpPr>
        <p:spPr>
          <a:xfrm rot="16200000" flipH="1">
            <a:off x="4329713" y="3794120"/>
            <a:ext cx="926938" cy="39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 rot="16200000" flipH="1">
            <a:off x="5257949" y="3661275"/>
            <a:ext cx="462675" cy="195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/>
          <p:nvPr/>
        </p:nvCxnSpPr>
        <p:spPr>
          <a:xfrm rot="16200000" flipH="1">
            <a:off x="4605285" y="4373606"/>
            <a:ext cx="925350" cy="1587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rot="5400000" flipH="1" flipV="1">
            <a:off x="5137316" y="4463013"/>
            <a:ext cx="923764" cy="9037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5391588" y="4451399"/>
            <a:ext cx="1221235" cy="462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6612823" y="3990311"/>
            <a:ext cx="1294510" cy="462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rot="5400000" flipH="1" flipV="1">
            <a:off x="7047059" y="4592735"/>
            <a:ext cx="462677" cy="1831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Parenthèses 56"/>
          <p:cNvSpPr/>
          <p:nvPr/>
        </p:nvSpPr>
        <p:spPr>
          <a:xfrm>
            <a:off x="6873023" y="3853411"/>
            <a:ext cx="822960" cy="1183108"/>
          </a:xfrm>
          <a:prstGeom prst="bracketPair">
            <a:avLst/>
          </a:prstGeom>
          <a:ln>
            <a:solidFill>
              <a:srgbClr val="D83346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sp>
      <p:sp>
        <p:nvSpPr>
          <p:cNvPr id="58" name="ZoneTexte 57"/>
          <p:cNvSpPr txBox="1"/>
          <p:nvPr/>
        </p:nvSpPr>
        <p:spPr>
          <a:xfrm>
            <a:off x="4548935" y="555141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4">
                    <a:lumMod val="50000"/>
                  </a:schemeClr>
                </a:solidFill>
              </a:rPr>
              <a:t>D envoi son message après B, </a:t>
            </a:r>
            <a:br>
              <a:rPr lang="fr-FR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fr-FR" dirty="0" smtClean="0">
                <a:solidFill>
                  <a:schemeClr val="accent4">
                    <a:lumMod val="50000"/>
                  </a:schemeClr>
                </a:solidFill>
              </a:rPr>
              <a:t>mais C le reçoit avant !</a:t>
            </a:r>
            <a:endParaRPr lang="fr-FR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9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2262E-6 3.28393E-6 L 0.11034 0.2656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17" y="13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1339E-6 2.51042E-6 L 0.04164 0.14891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" y="74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6627E-6 -9.86568E-7 L -0.01892 0.18944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4" y="9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093 L -0.14712 0.06531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8" y="321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538E-6 3.28393E-6 L -0.08276 0.18087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46" y="9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2.51042E-6 L 0.18407 0.08522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51" y="426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0313 0.00162 L 0.15181 -0.06091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25" y="-31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4" grpId="0" animBg="1"/>
      <p:bldP spid="28" grpId="0"/>
      <p:bldP spid="29" grpId="0"/>
      <p:bldP spid="30" grpId="0"/>
      <p:bldP spid="31" grpId="0"/>
      <p:bldP spid="33" grpId="0"/>
      <p:bldP spid="5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43906" y="138009"/>
            <a:ext cx="8229600" cy="1196578"/>
          </a:xfrm>
        </p:spPr>
        <p:txBody>
          <a:bodyPr/>
          <a:lstStyle/>
          <a:p>
            <a:r>
              <a:rPr lang="fr-FR" dirty="0" smtClean="0"/>
              <a:t>Diagramme de séquence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2400" dirty="0" smtClean="0"/>
              <a:t>Correspond à l’historique d’exécution des communications réseaux</a:t>
            </a:r>
          </a:p>
          <a:p>
            <a:pPr>
              <a:lnSpc>
                <a:spcPct val="100000"/>
              </a:lnSpc>
            </a:pPr>
            <a:r>
              <a:rPr lang="fr-FR" sz="2400" dirty="0" smtClean="0"/>
              <a:t>Avec, en plus, un historique d’exécution pour chacun des acteurs, on obtient le </a:t>
            </a:r>
            <a:r>
              <a:rPr lang="fr-FR" sz="2400" b="1" dirty="0" smtClean="0"/>
              <a:t>comportement global d’un système</a:t>
            </a:r>
            <a:endParaRPr lang="fr-FR" sz="2400" b="1" dirty="0"/>
          </a:p>
        </p:txBody>
      </p:sp>
      <p:sp>
        <p:nvSpPr>
          <p:cNvPr id="25" name="Espace réservé du numéro de diapositive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58</a:t>
            </a:fld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>
            <a:off x="4520586" y="3770336"/>
            <a:ext cx="3914411" cy="158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" name="Connecteur droit 4"/>
          <p:cNvCxnSpPr/>
          <p:nvPr/>
        </p:nvCxnSpPr>
        <p:spPr>
          <a:xfrm>
            <a:off x="4520586" y="4233011"/>
            <a:ext cx="3914411" cy="158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" name="Connecteur droit 5"/>
          <p:cNvCxnSpPr/>
          <p:nvPr/>
        </p:nvCxnSpPr>
        <p:spPr>
          <a:xfrm>
            <a:off x="4520586" y="4695686"/>
            <a:ext cx="3914411" cy="158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4520586" y="5158361"/>
            <a:ext cx="3914411" cy="158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4520586" y="5621037"/>
            <a:ext cx="3914411" cy="158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050244" y="3557767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A</a:t>
            </a:r>
            <a:endParaRPr lang="fr-FR" sz="2400" dirty="0">
              <a:solidFill>
                <a:schemeClr val="accent3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4050244" y="4015876"/>
            <a:ext cx="357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B</a:t>
            </a:r>
            <a:endParaRPr lang="fr-FR" sz="2400" dirty="0">
              <a:solidFill>
                <a:schemeClr val="accent3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050244" y="4473985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C</a:t>
            </a:r>
            <a:endParaRPr lang="fr-FR" sz="2400" dirty="0">
              <a:solidFill>
                <a:schemeClr val="accent3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4050244" y="4932094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D</a:t>
            </a:r>
            <a:endParaRPr lang="fr-FR" sz="2400" dirty="0">
              <a:solidFill>
                <a:schemeClr val="accent3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050244" y="539020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accent3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E</a:t>
            </a:r>
            <a:endParaRPr lang="fr-FR" sz="2400" dirty="0">
              <a:solidFill>
                <a:schemeClr val="accent3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rot="16200000" flipH="1">
            <a:off x="4570036" y="4038407"/>
            <a:ext cx="926938" cy="39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rot="16200000" flipH="1">
            <a:off x="5498272" y="3905562"/>
            <a:ext cx="462675" cy="195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rot="16200000" flipH="1">
            <a:off x="4845608" y="4617893"/>
            <a:ext cx="925350" cy="1587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rot="5400000" flipH="1" flipV="1">
            <a:off x="5377639" y="4707300"/>
            <a:ext cx="923764" cy="9037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5631911" y="4695686"/>
            <a:ext cx="1221235" cy="4626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>
            <a:off x="6853146" y="4234598"/>
            <a:ext cx="1294510" cy="462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rot="5400000" flipH="1" flipV="1">
            <a:off x="7287382" y="4837022"/>
            <a:ext cx="462677" cy="1831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au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154649"/>
              </p:ext>
            </p:extLst>
          </p:nvPr>
        </p:nvGraphicFramePr>
        <p:xfrm>
          <a:off x="603088" y="3626829"/>
          <a:ext cx="3315370" cy="2250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21540000" algn="tl" rotWithShape="0">
                    <a:srgbClr val="000000">
                      <a:alpha val="43137"/>
                    </a:srgbClr>
                  </a:outerShdw>
                </a:effectLst>
                <a:tableStyleId>{5C22544A-7EE6-4342-B048-85BDC9FD1C3A}</a:tableStyleId>
              </a:tblPr>
              <a:tblGrid>
                <a:gridCol w="331537"/>
                <a:gridCol w="331537"/>
                <a:gridCol w="360726"/>
                <a:gridCol w="302348"/>
                <a:gridCol w="331537"/>
                <a:gridCol w="331537"/>
                <a:gridCol w="331537"/>
                <a:gridCol w="331537"/>
                <a:gridCol w="331537"/>
                <a:gridCol w="331537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</a:t>
                      </a:r>
                      <a:endParaRPr lang="fr-F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</a:t>
                      </a:r>
                      <a:endParaRPr lang="fr-FR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</a:t>
                      </a:r>
                      <a:endParaRPr lang="fr-F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</a:t>
                      </a:r>
                      <a:endParaRPr lang="fr-F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</a:t>
                      </a:r>
                      <a:endParaRPr lang="fr-FR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v1</a:t>
                      </a:r>
                      <a:endParaRPr lang="fr-FR" sz="2000" dirty="0"/>
                    </a:p>
                  </a:txBody>
                  <a:tcPr marL="0" marR="0" anchor="ctr">
                    <a:solidFill>
                      <a:srgbClr val="C8B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v6</a:t>
                      </a:r>
                      <a:endParaRPr lang="fr-FR" sz="2000" dirty="0"/>
                    </a:p>
                  </a:txBody>
                  <a:tcPr marL="0" marR="0" anchor="ctr">
                    <a:solidFill>
                      <a:srgbClr val="C8B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v9</a:t>
                      </a:r>
                      <a:endParaRPr lang="fr-FR" sz="2000" dirty="0"/>
                    </a:p>
                  </a:txBody>
                  <a:tcPr marL="0" marR="0" anchor="ctr">
                    <a:solidFill>
                      <a:srgbClr val="C8B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v0</a:t>
                      </a:r>
                      <a:endParaRPr lang="fr-FR" sz="2000" dirty="0"/>
                    </a:p>
                  </a:txBody>
                  <a:tcPr marL="0" marR="0" anchor="ctr">
                    <a:solidFill>
                      <a:srgbClr val="C8B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v2</a:t>
                      </a:r>
                      <a:endParaRPr lang="fr-FR" sz="2000" dirty="0"/>
                    </a:p>
                  </a:txBody>
                  <a:tcPr marL="0" marR="0" anchor="ctr">
                    <a:solidFill>
                      <a:srgbClr val="C8B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v8</a:t>
                      </a:r>
                      <a:endParaRPr lang="fr-FR" sz="2000" dirty="0"/>
                    </a:p>
                  </a:txBody>
                  <a:tcPr marL="0" marR="0" anchor="ctr">
                    <a:solidFill>
                      <a:srgbClr val="C8B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v3</a:t>
                      </a:r>
                      <a:endParaRPr lang="fr-FR" sz="2000" dirty="0"/>
                    </a:p>
                  </a:txBody>
                  <a:tcPr marL="0" marR="0" anchor="ctr">
                    <a:solidFill>
                      <a:srgbClr val="C8B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v5</a:t>
                      </a:r>
                      <a:endParaRPr lang="fr-FR" sz="2000" dirty="0"/>
                    </a:p>
                  </a:txBody>
                  <a:tcPr marL="0" marR="0" anchor="ctr">
                    <a:solidFill>
                      <a:srgbClr val="C8B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v7</a:t>
                      </a:r>
                      <a:endParaRPr lang="fr-FR" sz="2000" dirty="0"/>
                    </a:p>
                  </a:txBody>
                  <a:tcPr marL="0" marR="0" anchor="ctr">
                    <a:solidFill>
                      <a:srgbClr val="C8BC2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smtClean="0"/>
                        <a:t>v2</a:t>
                      </a:r>
                      <a:endParaRPr lang="fr-FR" sz="2000" dirty="0"/>
                    </a:p>
                  </a:txBody>
                  <a:tcPr marL="0" marR="0" anchor="ctr">
                    <a:solidFill>
                      <a:srgbClr val="C8BC2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6" name="Picture 2" descr="C:\Users\camila\Desktop\yann\s05_i1_o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8671" y="919266"/>
            <a:ext cx="1204209" cy="1194801"/>
          </a:xfrm>
          <a:prstGeom prst="rect">
            <a:avLst/>
          </a:prstGeom>
          <a:noFill/>
        </p:spPr>
      </p:pic>
      <p:sp>
        <p:nvSpPr>
          <p:cNvPr id="27" name="CaixaDeTexto 26"/>
          <p:cNvSpPr txBox="1"/>
          <p:nvPr/>
        </p:nvSpPr>
        <p:spPr>
          <a:xfrm>
            <a:off x="869430" y="6032627"/>
            <a:ext cx="7345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 pitchFamily="34" charset="0"/>
                <a:cs typeface="Arial" pitchFamily="34" charset="0"/>
              </a:rPr>
              <a:t>Emblem-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pen.svg:derivative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work: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S19991002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(Emblem-pen.svg) [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CC-BY-SA-3.0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rgbClr val="7F7F7F"/>
                </a:solidFill>
              </a:rPr>
              <a:t>Petite histoire de l’informatique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rgbClr val="7F7F7F"/>
                </a:solidFill>
              </a:rPr>
              <a:t>Définitions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Distribution : rêve ou réalité ?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Modélisation / Représentation</a:t>
            </a:r>
          </a:p>
          <a:p>
            <a:pPr marL="596646" indent="-514350">
              <a:buFont typeface="+mj-lt"/>
              <a:buAutoNum type="arabicPeriod"/>
            </a:pPr>
            <a:r>
              <a:rPr lang="fr-FR" dirty="0" smtClean="0">
                <a:solidFill>
                  <a:srgbClr val="000000"/>
                </a:solidFill>
              </a:rPr>
              <a:t>Problèmes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59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3536199" y="5786668"/>
            <a:ext cx="2547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La Pascaline - 1642</a:t>
            </a:r>
            <a:endParaRPr lang="fr-FR" sz="2400" dirty="0"/>
          </a:p>
        </p:txBody>
      </p:sp>
      <p:pic>
        <p:nvPicPr>
          <p:cNvPr id="2050" name="Picture 2" descr="C:\Users\camila\Desktop\yann\s06_i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82059" y="1528450"/>
            <a:ext cx="4328208" cy="2312041"/>
          </a:xfrm>
          <a:prstGeom prst="rect">
            <a:avLst/>
          </a:prstGeom>
          <a:noFill/>
        </p:spPr>
      </p:pic>
      <p:pic>
        <p:nvPicPr>
          <p:cNvPr id="2051" name="Picture 3" descr="C:\Users\camila\Desktop\yann\s06_i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410" y="3507286"/>
            <a:ext cx="3777522" cy="2069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tângulo 9"/>
          <p:cNvSpPr/>
          <p:nvPr/>
        </p:nvSpPr>
        <p:spPr>
          <a:xfrm>
            <a:off x="4766869" y="3750551"/>
            <a:ext cx="370257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By J. A. V.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Turck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[Public domain],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80480" y="5576808"/>
            <a:ext cx="36632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Blaise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Pascal [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CC-BY-SA-3.0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]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6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Problèmes liés à la distribution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Efficacité</a:t>
            </a:r>
          </a:p>
          <a:p>
            <a:r>
              <a:rPr lang="fr-FR" sz="2800" dirty="0" smtClean="0"/>
              <a:t>Synchronisation</a:t>
            </a:r>
          </a:p>
          <a:p>
            <a:r>
              <a:rPr lang="fr-FR" sz="2800" dirty="0" smtClean="0"/>
              <a:t>Robustesse</a:t>
            </a:r>
          </a:p>
          <a:p>
            <a:r>
              <a:rPr lang="fr-FR" sz="2800" dirty="0" err="1" smtClean="0"/>
              <a:t>Auto-stabilisation</a:t>
            </a:r>
            <a:r>
              <a:rPr lang="fr-FR" sz="2800" dirty="0" smtClean="0"/>
              <a:t> / </a:t>
            </a:r>
            <a:r>
              <a:rPr lang="fr-FR" sz="2800" dirty="0" err="1" smtClean="0"/>
              <a:t>Auto-adaptation</a:t>
            </a:r>
            <a:endParaRPr lang="fr-FR" sz="2800" dirty="0" smtClean="0"/>
          </a:p>
          <a:p>
            <a:r>
              <a:rPr lang="fr-FR" sz="2800" dirty="0" smtClean="0"/>
              <a:t>…</a:t>
            </a:r>
            <a:endParaRPr lang="fr-FR" sz="2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60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Efficacité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Exécution d’une tâche sur un temps « raisonnable »</a:t>
            </a:r>
          </a:p>
          <a:p>
            <a:pPr lvl="1"/>
            <a:r>
              <a:rPr lang="fr-FR" dirty="0" smtClean="0"/>
              <a:t>Inférieur à la durée de vie d’un humain…</a:t>
            </a:r>
          </a:p>
          <a:p>
            <a:r>
              <a:rPr lang="fr-FR" dirty="0" smtClean="0"/>
              <a:t>La durée de vie d’un programme permet d’en évaluer l’efficacité</a:t>
            </a:r>
          </a:p>
          <a:p>
            <a:pPr lvl="1"/>
            <a:r>
              <a:rPr lang="fr-FR" dirty="0" smtClean="0"/>
              <a:t>Temps total pour accomplir la tâche</a:t>
            </a:r>
          </a:p>
          <a:p>
            <a:pPr lvl="1"/>
            <a:r>
              <a:rPr lang="fr-FR" dirty="0" smtClean="0"/>
              <a:t>Pourcentage d’utilisation de chaque acteur</a:t>
            </a:r>
          </a:p>
          <a:p>
            <a:pPr lvl="1"/>
            <a:r>
              <a:rPr lang="fr-FR" dirty="0" smtClean="0"/>
              <a:t>Nombre de messages échangés</a:t>
            </a:r>
          </a:p>
          <a:p>
            <a:r>
              <a:rPr lang="fr-FR" dirty="0" smtClean="0"/>
              <a:t>Comparaison avec les supercalculateurs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61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Synchronisation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fr-FR" dirty="0" smtClean="0"/>
          </a:p>
          <a:p>
            <a:r>
              <a:rPr lang="fr-FR" dirty="0" smtClean="0"/>
              <a:t>Coordination des actions</a:t>
            </a:r>
          </a:p>
          <a:p>
            <a:endParaRPr lang="fr-FR" dirty="0" smtClean="0"/>
          </a:p>
          <a:p>
            <a:r>
              <a:rPr lang="fr-FR" dirty="0" smtClean="0"/>
              <a:t>Eviter qu’un acteur attende indéfiniment une réponse qui ne viendra jamais</a:t>
            </a:r>
          </a:p>
          <a:p>
            <a:pPr lvl="1"/>
            <a:r>
              <a:rPr lang="fr-FR" dirty="0" smtClean="0"/>
              <a:t>Introduction de bornes d’attente (</a:t>
            </a:r>
            <a:r>
              <a:rPr lang="fr-FR" i="1" dirty="0" smtClean="0"/>
              <a:t>timeout</a:t>
            </a:r>
            <a:r>
              <a:rPr lang="fr-FR" dirty="0" smtClean="0"/>
              <a:t>)</a:t>
            </a:r>
          </a:p>
          <a:p>
            <a:r>
              <a:rPr lang="fr-FR" dirty="0" smtClean="0"/>
              <a:t>Eviter les </a:t>
            </a:r>
            <a:r>
              <a:rPr lang="fr-FR" i="1" dirty="0" err="1" smtClean="0"/>
              <a:t>interblocages</a:t>
            </a:r>
            <a:endParaRPr lang="fr-FR" dirty="0" smtClean="0"/>
          </a:p>
          <a:p>
            <a:pPr lvl="1"/>
            <a:r>
              <a:rPr lang="fr-FR" dirty="0" smtClean="0"/>
              <a:t>Tous les acteurs attendent la réponse d’un autre acteur qui attend la réponse d’un autre acteur qui attend la réponse …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62</a:t>
            </a:fld>
            <a:endParaRPr lang="fr-FR"/>
          </a:p>
        </p:txBody>
      </p:sp>
      <p:pic>
        <p:nvPicPr>
          <p:cNvPr id="7" name="Picture 2" descr="C:\Users\camila\Desktop\yann\s05_i1_o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8671" y="139786"/>
            <a:ext cx="1204209" cy="1194801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869430" y="6032627"/>
            <a:ext cx="7345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 pitchFamily="34" charset="0"/>
                <a:cs typeface="Arial" pitchFamily="34" charset="0"/>
              </a:rPr>
              <a:t>Emblem-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pen.svg:derivative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work: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S19991002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(Emblem-pen.svg) [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CC-BY-SA-3.0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de communication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398" y="1353879"/>
            <a:ext cx="8228707" cy="4525119"/>
          </a:xfrm>
        </p:spPr>
        <p:txBody>
          <a:bodyPr/>
          <a:lstStyle/>
          <a:p>
            <a:r>
              <a:rPr lang="fr-FR" dirty="0" smtClean="0"/>
              <a:t>Synchrone</a:t>
            </a:r>
          </a:p>
          <a:p>
            <a:pPr lvl="1"/>
            <a:r>
              <a:rPr lang="fr-FR" dirty="0" smtClean="0"/>
              <a:t>Même notion de temps, transmission instantanée, généralement bornée</a:t>
            </a:r>
          </a:p>
          <a:p>
            <a:pPr lvl="1"/>
            <a:r>
              <a:rPr lang="fr-FR" dirty="0" smtClean="0"/>
              <a:t>ex. Messagerie instantanée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63</a:t>
            </a:fld>
            <a:endParaRPr lang="fr-FR"/>
          </a:p>
        </p:txBody>
      </p:sp>
      <p:sp>
        <p:nvSpPr>
          <p:cNvPr id="10" name="Flèche vers la droite 9"/>
          <p:cNvSpPr/>
          <p:nvPr/>
        </p:nvSpPr>
        <p:spPr>
          <a:xfrm>
            <a:off x="3581399" y="4487332"/>
            <a:ext cx="2812289" cy="2056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a droite 10"/>
          <p:cNvSpPr/>
          <p:nvPr/>
        </p:nvSpPr>
        <p:spPr>
          <a:xfrm flipH="1">
            <a:off x="3581399" y="4905829"/>
            <a:ext cx="2812289" cy="205619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3424164" y="4093810"/>
            <a:ext cx="314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On se retrouve après le cours ?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659842" y="5111448"/>
            <a:ext cx="26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OK, on se retrouve à 13h !</a:t>
            </a:r>
            <a:endParaRPr lang="fr-FR" dirty="0"/>
          </a:p>
        </p:txBody>
      </p:sp>
      <p:pic>
        <p:nvPicPr>
          <p:cNvPr id="15" name="Picture 2" descr="C:\Users\camila\Desktop\yann\s05_i1_o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0609" y="1353879"/>
            <a:ext cx="659848" cy="654693"/>
          </a:xfrm>
          <a:prstGeom prst="rect">
            <a:avLst/>
          </a:prstGeom>
          <a:noFill/>
        </p:spPr>
      </p:pic>
      <p:sp>
        <p:nvSpPr>
          <p:cNvPr id="16" name="CaixaDeTexto 15"/>
          <p:cNvSpPr txBox="1"/>
          <p:nvPr/>
        </p:nvSpPr>
        <p:spPr>
          <a:xfrm>
            <a:off x="0" y="588272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Arial" pitchFamily="34" charset="0"/>
                <a:cs typeface="Arial" pitchFamily="34" charset="0"/>
              </a:rPr>
              <a:t>Crédit images : 1) Emblem-pen.svg:derivative </a:t>
            </a:r>
            <a:r>
              <a:rPr lang="fr-FR" sz="1000" dirty="0" err="1" smtClean="0">
                <a:latin typeface="Arial" pitchFamily="34" charset="0"/>
                <a:cs typeface="Arial" pitchFamily="34" charset="0"/>
              </a:rPr>
              <a:t>work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: S19991002 (Emblem-pen.svg) [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3"/>
              </a:rPr>
              <a:t>CC-BY-SA-3.0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4"/>
              </a:rPr>
              <a:t>via </a:t>
            </a:r>
            <a:r>
              <a:rPr lang="fr-FR" sz="1000" dirty="0" err="1" smtClean="0">
                <a:latin typeface="Arial" pitchFamily="34" charset="0"/>
                <a:cs typeface="Arial" pitchFamily="34" charset="0"/>
                <a:hlinkClick r:id="rId4"/>
              </a:rPr>
              <a:t>Wikimedia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4"/>
              </a:rPr>
              <a:t> Commons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; 2) </a:t>
            </a:r>
            <a:r>
              <a:rPr lang="fr-FR" sz="1000" dirty="0" smtClean="0">
                <a:hlinkClick r:id="rId5"/>
              </a:rPr>
              <a:t>VIA </a:t>
            </a:r>
            <a:r>
              <a:rPr lang="fr-FR" sz="1000" dirty="0" err="1" smtClean="0">
                <a:hlinkClick r:id="rId5"/>
              </a:rPr>
              <a:t>NetNote</a:t>
            </a:r>
            <a:r>
              <a:rPr lang="fr-FR" sz="1000" dirty="0" smtClean="0">
                <a:hlinkClick r:id="rId5"/>
              </a:rPr>
              <a:t> </a:t>
            </a:r>
            <a:r>
              <a:rPr lang="fr-FR" sz="1000" dirty="0" err="1" smtClean="0">
                <a:hlinkClick r:id="rId5"/>
              </a:rPr>
              <a:t>Turnkey</a:t>
            </a:r>
            <a:r>
              <a:rPr lang="fr-FR" sz="1000" dirty="0" smtClean="0">
                <a:hlinkClick r:id="rId5"/>
              </a:rPr>
              <a:t> System - Orange</a:t>
            </a:r>
            <a:r>
              <a:rPr lang="fr-FR" sz="1000" dirty="0" smtClean="0"/>
              <a:t> / </a:t>
            </a:r>
            <a:r>
              <a:rPr lang="fr-FR" sz="1000" dirty="0" smtClean="0">
                <a:hlinkClick r:id="rId6"/>
              </a:rPr>
              <a:t>CC BY 2.0</a:t>
            </a:r>
            <a:r>
              <a:rPr lang="fr-FR" sz="1000" dirty="0" smtClean="0"/>
              <a:t> </a:t>
            </a:r>
            <a:endParaRPr lang="fr-FR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 descr="C:\Users\camila\Desktop\yann\s61_i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74194" y="3973890"/>
            <a:ext cx="1905000" cy="1504950"/>
          </a:xfrm>
          <a:prstGeom prst="rect">
            <a:avLst/>
          </a:prstGeom>
          <a:noFill/>
        </p:spPr>
      </p:pic>
      <p:pic>
        <p:nvPicPr>
          <p:cNvPr id="8195" name="Picture 3" descr="C:\Users\camila\Desktop\yann\s61_i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H="1">
            <a:off x="6805537" y="3973890"/>
            <a:ext cx="1905000" cy="150495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build="allAtOnce"/>
      <p:bldP spid="1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Modèle de communication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Asynchrone : ex. Mail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64</a:t>
            </a:fld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142794" y="4757586"/>
            <a:ext cx="204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i="1" dirty="0" smtClean="0"/>
              <a:t>Il sait que j’ai lu sa réponse ?</a:t>
            </a:r>
            <a:endParaRPr lang="fr-FR" i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360887" y="4530114"/>
            <a:ext cx="8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12h15</a:t>
            </a:r>
            <a:endParaRPr lang="fr-FR" i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6802095" y="4999948"/>
            <a:ext cx="81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12h45</a:t>
            </a:r>
            <a:endParaRPr lang="fr-FR" i="1" dirty="0"/>
          </a:p>
        </p:txBody>
      </p:sp>
      <p:grpSp>
        <p:nvGrpSpPr>
          <p:cNvPr id="7" name="Grouper 26"/>
          <p:cNvGrpSpPr/>
          <p:nvPr/>
        </p:nvGrpSpPr>
        <p:grpSpPr>
          <a:xfrm>
            <a:off x="2360887" y="3580046"/>
            <a:ext cx="4155382" cy="505860"/>
            <a:chOff x="2310190" y="4299309"/>
            <a:chExt cx="4155382" cy="505860"/>
          </a:xfrm>
        </p:grpSpPr>
        <p:sp>
          <p:nvSpPr>
            <p:cNvPr id="14" name="ZoneTexte 13"/>
            <p:cNvSpPr txBox="1"/>
            <p:nvPr/>
          </p:nvSpPr>
          <p:spPr>
            <a:xfrm>
              <a:off x="2310190" y="4323619"/>
              <a:ext cx="81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 smtClean="0"/>
                <a:t>11h00</a:t>
              </a:r>
              <a:endParaRPr lang="fr-FR" i="1" dirty="0"/>
            </a:p>
          </p:txBody>
        </p:sp>
        <p:sp>
          <p:nvSpPr>
            <p:cNvPr id="10" name="Flèche vers la droite 9"/>
            <p:cNvSpPr/>
            <p:nvPr/>
          </p:nvSpPr>
          <p:spPr>
            <a:xfrm rot="425714">
              <a:off x="3653283" y="4613086"/>
              <a:ext cx="2812289" cy="19208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 rot="387227">
              <a:off x="3752046" y="4299309"/>
              <a:ext cx="2621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On se retrouve à 13h ?</a:t>
              </a:r>
              <a:endParaRPr lang="fr-FR" dirty="0"/>
            </a:p>
          </p:txBody>
        </p:sp>
      </p:grpSp>
      <p:grpSp>
        <p:nvGrpSpPr>
          <p:cNvPr id="11" name="Grouper 27"/>
          <p:cNvGrpSpPr/>
          <p:nvPr/>
        </p:nvGrpSpPr>
        <p:grpSpPr>
          <a:xfrm>
            <a:off x="3703980" y="4047090"/>
            <a:ext cx="4124415" cy="516251"/>
            <a:chOff x="3653283" y="4766353"/>
            <a:chExt cx="4124415" cy="516251"/>
          </a:xfrm>
        </p:grpSpPr>
        <p:sp>
          <p:nvSpPr>
            <p:cNvPr id="17" name="ZoneTexte 16"/>
            <p:cNvSpPr txBox="1"/>
            <p:nvPr/>
          </p:nvSpPr>
          <p:spPr>
            <a:xfrm>
              <a:off x="6965820" y="4793453"/>
              <a:ext cx="81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 smtClean="0"/>
                <a:t>11h45</a:t>
              </a:r>
              <a:endParaRPr lang="fr-FR" i="1" dirty="0"/>
            </a:p>
          </p:txBody>
        </p:sp>
        <p:sp>
          <p:nvSpPr>
            <p:cNvPr id="19" name="Flèche vers la droite 18"/>
            <p:cNvSpPr/>
            <p:nvPr/>
          </p:nvSpPr>
          <p:spPr>
            <a:xfrm rot="21174286" flipH="1">
              <a:off x="3653283" y="5090521"/>
              <a:ext cx="2812289" cy="192083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 rot="21212775" flipH="1">
              <a:off x="4679779" y="4766353"/>
              <a:ext cx="652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OK !</a:t>
              </a:r>
              <a:endParaRPr lang="fr-FR" dirty="0"/>
            </a:p>
          </p:txBody>
        </p:sp>
      </p:grpSp>
      <p:grpSp>
        <p:nvGrpSpPr>
          <p:cNvPr id="25" name="Grouper 28"/>
          <p:cNvGrpSpPr/>
          <p:nvPr/>
        </p:nvGrpSpPr>
        <p:grpSpPr>
          <a:xfrm>
            <a:off x="3703981" y="4533370"/>
            <a:ext cx="2812289" cy="527550"/>
            <a:chOff x="3653284" y="5252633"/>
            <a:chExt cx="2812289" cy="527550"/>
          </a:xfrm>
        </p:grpSpPr>
        <p:sp>
          <p:nvSpPr>
            <p:cNvPr id="21" name="Flèche vers la droite 20"/>
            <p:cNvSpPr/>
            <p:nvPr/>
          </p:nvSpPr>
          <p:spPr>
            <a:xfrm rot="425714">
              <a:off x="3653284" y="5588100"/>
              <a:ext cx="2812289" cy="19208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/>
            <p:cNvSpPr txBox="1"/>
            <p:nvPr/>
          </p:nvSpPr>
          <p:spPr>
            <a:xfrm rot="387225">
              <a:off x="4481296" y="5252633"/>
              <a:ext cx="1049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ACK OK</a:t>
              </a:r>
              <a:endParaRPr lang="fr-FR" dirty="0"/>
            </a:p>
          </p:txBody>
        </p:sp>
      </p:grpSp>
      <p:grpSp>
        <p:nvGrpSpPr>
          <p:cNvPr id="27" name="Grouper 29"/>
          <p:cNvGrpSpPr/>
          <p:nvPr/>
        </p:nvGrpSpPr>
        <p:grpSpPr>
          <a:xfrm>
            <a:off x="2360887" y="5075280"/>
            <a:ext cx="4155383" cy="749924"/>
            <a:chOff x="2310190" y="5794543"/>
            <a:chExt cx="4155383" cy="749924"/>
          </a:xfrm>
        </p:grpSpPr>
        <p:sp>
          <p:nvSpPr>
            <p:cNvPr id="16" name="ZoneTexte 15"/>
            <p:cNvSpPr txBox="1"/>
            <p:nvPr/>
          </p:nvSpPr>
          <p:spPr>
            <a:xfrm>
              <a:off x="2310190" y="6175135"/>
              <a:ext cx="81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i="1" dirty="0" smtClean="0"/>
                <a:t>13h15</a:t>
              </a:r>
              <a:endParaRPr lang="fr-FR" i="1" dirty="0"/>
            </a:p>
          </p:txBody>
        </p:sp>
        <p:sp>
          <p:nvSpPr>
            <p:cNvPr id="23" name="Flèche vers la droite 22"/>
            <p:cNvSpPr/>
            <p:nvPr/>
          </p:nvSpPr>
          <p:spPr>
            <a:xfrm rot="21174286" flipH="1">
              <a:off x="3653284" y="6076834"/>
              <a:ext cx="2812289" cy="192083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/>
            <p:cNvSpPr txBox="1"/>
            <p:nvPr/>
          </p:nvSpPr>
          <p:spPr>
            <a:xfrm rot="21212775" flipH="1">
              <a:off x="3947553" y="5794543"/>
              <a:ext cx="163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ACK ACK</a:t>
              </a:r>
              <a:endParaRPr lang="fr-FR" dirty="0"/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7460618" y="4897659"/>
            <a:ext cx="1949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Il sait que j’ai reçu ACK OK ?</a:t>
            </a:r>
            <a:endParaRPr lang="fr-FR" i="1" dirty="0"/>
          </a:p>
        </p:txBody>
      </p:sp>
      <p:pic>
        <p:nvPicPr>
          <p:cNvPr id="31" name="Picture 2" descr="C:\Users\camila\Desktop\yann\s61_i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4214" y="2130120"/>
            <a:ext cx="1905000" cy="1504950"/>
          </a:xfrm>
          <a:prstGeom prst="rect">
            <a:avLst/>
          </a:prstGeom>
          <a:noFill/>
        </p:spPr>
      </p:pic>
      <p:pic>
        <p:nvPicPr>
          <p:cNvPr id="32" name="Picture 3" descr="C:\Users\camila\Desktop\yann\s61_i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6775557" y="2130120"/>
            <a:ext cx="1905000" cy="1504950"/>
          </a:xfrm>
          <a:prstGeom prst="rect">
            <a:avLst/>
          </a:prstGeom>
          <a:noFill/>
        </p:spPr>
      </p:pic>
      <p:pic>
        <p:nvPicPr>
          <p:cNvPr id="33" name="Picture 2" descr="C:\Users\camila\Desktop\yann\s05_i1_o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60549" y="1024099"/>
            <a:ext cx="659848" cy="654693"/>
          </a:xfrm>
          <a:prstGeom prst="rect">
            <a:avLst/>
          </a:prstGeom>
          <a:noFill/>
        </p:spPr>
      </p:pic>
      <p:sp>
        <p:nvSpPr>
          <p:cNvPr id="35" name="CaixaDeTexto 34"/>
          <p:cNvSpPr txBox="1"/>
          <p:nvPr/>
        </p:nvSpPr>
        <p:spPr>
          <a:xfrm>
            <a:off x="0" y="588272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dirty="0" smtClean="0">
                <a:latin typeface="Arial" pitchFamily="34" charset="0"/>
                <a:cs typeface="Arial" pitchFamily="34" charset="0"/>
              </a:rPr>
              <a:t>Crédit images : 1) Emblem-pen.svg:derivative </a:t>
            </a:r>
            <a:r>
              <a:rPr lang="fr-FR" sz="1000" dirty="0" err="1" smtClean="0">
                <a:latin typeface="Arial" pitchFamily="34" charset="0"/>
                <a:cs typeface="Arial" pitchFamily="34" charset="0"/>
              </a:rPr>
              <a:t>work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: S19991002 (Emblem-pen.svg) [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5"/>
              </a:rPr>
              <a:t>CC-BY-SA-3.0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6"/>
              </a:rPr>
              <a:t>via </a:t>
            </a:r>
            <a:r>
              <a:rPr lang="fr-FR" sz="1000" dirty="0" err="1" smtClean="0">
                <a:latin typeface="Arial" pitchFamily="34" charset="0"/>
                <a:cs typeface="Arial" pitchFamily="34" charset="0"/>
                <a:hlinkClick r:id="rId6"/>
              </a:rPr>
              <a:t>Wikimedia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6"/>
              </a:rPr>
              <a:t> Commons</a:t>
            </a:r>
            <a:r>
              <a:rPr lang="fr-FR" sz="1000" dirty="0" smtClean="0">
                <a:latin typeface="Arial" pitchFamily="34" charset="0"/>
                <a:cs typeface="Arial" pitchFamily="34" charset="0"/>
              </a:rPr>
              <a:t>; 2) </a:t>
            </a:r>
            <a:r>
              <a:rPr lang="fr-FR" sz="1000" dirty="0" smtClean="0">
                <a:hlinkClick r:id="rId7"/>
              </a:rPr>
              <a:t>VIA </a:t>
            </a:r>
            <a:r>
              <a:rPr lang="fr-FR" sz="1000" dirty="0" err="1" smtClean="0">
                <a:hlinkClick r:id="rId7"/>
              </a:rPr>
              <a:t>NetNote</a:t>
            </a:r>
            <a:r>
              <a:rPr lang="fr-FR" sz="1000" dirty="0" smtClean="0">
                <a:hlinkClick r:id="rId7"/>
              </a:rPr>
              <a:t> </a:t>
            </a:r>
            <a:r>
              <a:rPr lang="fr-FR" sz="1000" dirty="0" err="1" smtClean="0">
                <a:hlinkClick r:id="rId7"/>
              </a:rPr>
              <a:t>Turnkey</a:t>
            </a:r>
            <a:r>
              <a:rPr lang="fr-FR" sz="1000" dirty="0" smtClean="0">
                <a:hlinkClick r:id="rId7"/>
              </a:rPr>
              <a:t> System - Orange</a:t>
            </a:r>
            <a:r>
              <a:rPr lang="fr-FR" sz="1000" dirty="0" smtClean="0"/>
              <a:t> / </a:t>
            </a:r>
            <a:r>
              <a:rPr lang="fr-FR" sz="1000" dirty="0" smtClean="0">
                <a:hlinkClick r:id="rId8"/>
              </a:rPr>
              <a:t>CC BY 2.0</a:t>
            </a:r>
            <a:r>
              <a:rPr lang="fr-FR" sz="1000" dirty="0" smtClean="0"/>
              <a:t> </a:t>
            </a:r>
            <a:endParaRPr lang="fr-FR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8" grpId="0"/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camila\Desktop\yann\s63_i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9959" y="1409537"/>
            <a:ext cx="4405125" cy="4397783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Interblocage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65</a:t>
            </a:fld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6424925" y="2395037"/>
            <a:ext cx="27190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Les </a:t>
            </a:r>
            <a:r>
              <a:rPr lang="fr-FR" sz="2400" dirty="0" smtClean="0">
                <a:solidFill>
                  <a:srgbClr val="09366C"/>
                </a:solidFill>
              </a:rPr>
              <a:t>véhicules bleus </a:t>
            </a:r>
            <a:r>
              <a:rPr lang="fr-FR" sz="2400" dirty="0" smtClean="0"/>
              <a:t>ne peuvent plus avancer tant que les </a:t>
            </a:r>
            <a:r>
              <a:rPr lang="fr-FR" sz="2400" dirty="0" smtClean="0">
                <a:solidFill>
                  <a:srgbClr val="D83346"/>
                </a:solidFill>
              </a:rPr>
              <a:t>véhicules rouges </a:t>
            </a:r>
            <a:r>
              <a:rPr lang="fr-FR" sz="2400" dirty="0" smtClean="0"/>
              <a:t>n’auront pas libéré la route…</a:t>
            </a:r>
          </a:p>
        </p:txBody>
      </p:sp>
      <p:sp>
        <p:nvSpPr>
          <p:cNvPr id="5" name="Rectangle 4"/>
          <p:cNvSpPr/>
          <p:nvPr/>
        </p:nvSpPr>
        <p:spPr>
          <a:xfrm rot="19414096">
            <a:off x="1172868" y="3077050"/>
            <a:ext cx="5603818" cy="1015663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35000"/>
                  <a:satMod val="253000"/>
                  <a:alpha val="57000"/>
                </a:schemeClr>
              </a:gs>
              <a:gs pos="50000">
                <a:schemeClr val="accent3">
                  <a:tint val="42000"/>
                  <a:satMod val="255000"/>
                  <a:alpha val="57000"/>
                </a:schemeClr>
              </a:gs>
              <a:gs pos="97000">
                <a:schemeClr val="accent3">
                  <a:tint val="53000"/>
                  <a:satMod val="260000"/>
                  <a:alpha val="57000"/>
                </a:schemeClr>
              </a:gs>
              <a:gs pos="100000">
                <a:schemeClr val="accent3">
                  <a:tint val="56000"/>
                  <a:satMod val="275000"/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sz="6000" b="1" dirty="0" smtClean="0">
                <a:solidFill>
                  <a:srgbClr val="D83345"/>
                </a:solidFill>
                <a:effectLst>
                  <a:outerShdw blurRad="50800" dist="38100" dir="2700000">
                    <a:srgbClr val="000000">
                      <a:alpha val="43000"/>
                    </a:srgbClr>
                  </a:outerShdw>
                </a:effectLst>
              </a:rPr>
              <a:t>INSOLUBLE…</a:t>
            </a:r>
            <a:endParaRPr lang="fr-FR" sz="6000" b="1" dirty="0">
              <a:solidFill>
                <a:srgbClr val="D83345"/>
              </a:solidFill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688034" y="5807320"/>
            <a:ext cx="4497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Gridlock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by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dirty="0" err="1" smtClean="0">
                <a:latin typeface="Arial" pitchFamily="34" charset="0"/>
                <a:cs typeface="Arial" pitchFamily="34" charset="0"/>
                <a:hlinkClick r:id="rId3" tooltip="User:Jeanacoa"/>
              </a:rPr>
              <a:t>Jeanacoa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 tooltip="w:en:Creative Commons"/>
              </a:rPr>
              <a:t>Creative Commons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Attribution-Share Alike 2.5 Generic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, via  </a:t>
            </a:r>
            <a:r>
              <a:rPr lang="fr-FR" sz="1000" dirty="0" err="1" smtClean="0">
                <a:latin typeface="Arial" pitchFamily="34" charset="0"/>
                <a:cs typeface="Arial" pitchFamily="34" charset="0"/>
                <a:hlinkClick r:id="rId6"/>
              </a:rPr>
              <a:t>Wikimedia</a:t>
            </a:r>
            <a:r>
              <a:rPr lang="fr-FR" sz="1000" dirty="0" smtClean="0">
                <a:latin typeface="Arial" pitchFamily="34" charset="0"/>
                <a:cs typeface="Arial" pitchFamily="34" charset="0"/>
                <a:hlinkClick r:id="rId6"/>
              </a:rPr>
              <a:t>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Interblocage</a:t>
            </a:r>
            <a:r>
              <a:rPr lang="fr-FR" dirty="0" smtClean="0"/>
              <a:t> dans un réseau</a:t>
            </a:r>
            <a:endParaRPr lang="fr-FR" dirty="0"/>
          </a:p>
        </p:txBody>
      </p:sp>
      <p:sp>
        <p:nvSpPr>
          <p:cNvPr id="84" name="Espace réservé du numéro de diapositive 8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66</a:t>
            </a:fld>
            <a:endParaRPr lang="fr-FR"/>
          </a:p>
        </p:txBody>
      </p:sp>
      <p:sp>
        <p:nvSpPr>
          <p:cNvPr id="4" name="Ellipse 3"/>
          <p:cNvSpPr/>
          <p:nvPr/>
        </p:nvSpPr>
        <p:spPr>
          <a:xfrm>
            <a:off x="2771107" y="2048593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4457608" y="3048959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6" name="Ellipse 5"/>
          <p:cNvSpPr/>
          <p:nvPr/>
        </p:nvSpPr>
        <p:spPr>
          <a:xfrm>
            <a:off x="3689853" y="4702868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7" name="Ellipse 6"/>
          <p:cNvSpPr/>
          <p:nvPr/>
        </p:nvSpPr>
        <p:spPr>
          <a:xfrm>
            <a:off x="2003351" y="4702868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1266863" y="3155723"/>
            <a:ext cx="515509" cy="515509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</a:t>
            </a:r>
            <a:endParaRPr lang="fr-FR" dirty="0"/>
          </a:p>
        </p:txBody>
      </p:sp>
      <p:cxnSp>
        <p:nvCxnSpPr>
          <p:cNvPr id="9" name="Connecteur droit 8"/>
          <p:cNvCxnSpPr>
            <a:stCxn id="6" idx="7"/>
            <a:endCxn id="5" idx="4"/>
          </p:cNvCxnSpPr>
          <p:nvPr/>
        </p:nvCxnSpPr>
        <p:spPr>
          <a:xfrm rot="5400000" flipH="1" flipV="1">
            <a:off x="3815668" y="3878668"/>
            <a:ext cx="1213895" cy="5854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>
            <a:stCxn id="6" idx="2"/>
            <a:endCxn id="7" idx="6"/>
          </p:cNvCxnSpPr>
          <p:nvPr/>
        </p:nvCxnSpPr>
        <p:spPr>
          <a:xfrm rot="10800000">
            <a:off x="2518861" y="4960623"/>
            <a:ext cx="1170993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>
            <a:stCxn id="8" idx="7"/>
            <a:endCxn id="4" idx="3"/>
          </p:cNvCxnSpPr>
          <p:nvPr/>
        </p:nvCxnSpPr>
        <p:spPr>
          <a:xfrm rot="5400000" flipH="1" flipV="1">
            <a:off x="1905434" y="2290051"/>
            <a:ext cx="742611" cy="1139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>
            <a:stCxn id="4" idx="5"/>
            <a:endCxn id="5" idx="1"/>
          </p:cNvCxnSpPr>
          <p:nvPr/>
        </p:nvCxnSpPr>
        <p:spPr>
          <a:xfrm rot="16200000" flipH="1">
            <a:off x="3554189" y="2145539"/>
            <a:ext cx="635847" cy="1321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>
            <a:stCxn id="8" idx="4"/>
            <a:endCxn id="7" idx="1"/>
          </p:cNvCxnSpPr>
          <p:nvPr/>
        </p:nvCxnSpPr>
        <p:spPr>
          <a:xfrm rot="16200000" flipH="1">
            <a:off x="1248167" y="3947683"/>
            <a:ext cx="1107131" cy="5542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ZoneTexte 53"/>
          <p:cNvSpPr txBox="1"/>
          <p:nvPr/>
        </p:nvSpPr>
        <p:spPr>
          <a:xfrm>
            <a:off x="5219353" y="1842275"/>
            <a:ext cx="3369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 demande pose une question a E</a:t>
            </a:r>
            <a:br>
              <a:rPr lang="fr-FR" dirty="0" smtClean="0"/>
            </a:br>
            <a:r>
              <a:rPr lang="fr-FR" dirty="0" smtClean="0"/>
              <a:t>et attend la réponse de E.</a:t>
            </a:r>
            <a:endParaRPr lang="fr-FR" dirty="0"/>
          </a:p>
        </p:txBody>
      </p:sp>
      <p:cxnSp>
        <p:nvCxnSpPr>
          <p:cNvPr id="55" name="Connecteur droit 54"/>
          <p:cNvCxnSpPr/>
          <p:nvPr/>
        </p:nvCxnSpPr>
        <p:spPr>
          <a:xfrm>
            <a:off x="3424895" y="2442829"/>
            <a:ext cx="1026333" cy="477675"/>
          </a:xfrm>
          <a:prstGeom prst="line">
            <a:avLst/>
          </a:prstGeom>
          <a:ln>
            <a:tailEnd type="triangle" w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3866808" y="2125537"/>
            <a:ext cx="3385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D83345"/>
                </a:solidFill>
              </a:rPr>
              <a:t>?</a:t>
            </a:r>
            <a:endParaRPr lang="fr-FR" sz="3200" b="1" dirty="0">
              <a:solidFill>
                <a:srgbClr val="D83345"/>
              </a:solidFill>
            </a:endParaRPr>
          </a:p>
        </p:txBody>
      </p:sp>
      <p:sp>
        <p:nvSpPr>
          <p:cNvPr id="61" name="ZoneTexte 60"/>
          <p:cNvSpPr txBox="1"/>
          <p:nvPr/>
        </p:nvSpPr>
        <p:spPr>
          <a:xfrm>
            <a:off x="5219353" y="2642248"/>
            <a:ext cx="380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 ne connaît pas la réponse. E </a:t>
            </a:r>
            <a:br>
              <a:rPr lang="fr-FR" dirty="0" smtClean="0"/>
            </a:br>
            <a:r>
              <a:rPr lang="fr-FR" dirty="0" smtClean="0"/>
              <a:t>demande à C et attend sa réponse.</a:t>
            </a:r>
            <a:endParaRPr lang="fr-FR" dirty="0"/>
          </a:p>
        </p:txBody>
      </p:sp>
      <p:cxnSp>
        <p:nvCxnSpPr>
          <p:cNvPr id="62" name="Connecteur droit 61"/>
          <p:cNvCxnSpPr/>
          <p:nvPr/>
        </p:nvCxnSpPr>
        <p:spPr>
          <a:xfrm rot="5400000">
            <a:off x="3989292" y="3962400"/>
            <a:ext cx="1143000" cy="533400"/>
          </a:xfrm>
          <a:prstGeom prst="line">
            <a:avLst/>
          </a:prstGeom>
          <a:ln>
            <a:tailEnd type="triangle" w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4559329" y="4043380"/>
            <a:ext cx="3385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D83345"/>
                </a:solidFill>
              </a:rPr>
              <a:t>?</a:t>
            </a:r>
            <a:endParaRPr lang="fr-FR" sz="3200" b="1" dirty="0">
              <a:solidFill>
                <a:srgbClr val="D83345"/>
              </a:solidFill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5219353" y="3442221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 ne connaît pas non plus la réponse. </a:t>
            </a:r>
            <a:br>
              <a:rPr lang="fr-FR" dirty="0" smtClean="0"/>
            </a:br>
            <a:r>
              <a:rPr lang="fr-FR" dirty="0" smtClean="0"/>
              <a:t>C demande à D et attend sa réponse.</a:t>
            </a:r>
            <a:endParaRPr lang="fr-FR" dirty="0"/>
          </a:p>
        </p:txBody>
      </p:sp>
      <p:cxnSp>
        <p:nvCxnSpPr>
          <p:cNvPr id="67" name="Connecteur droit 66"/>
          <p:cNvCxnSpPr/>
          <p:nvPr/>
        </p:nvCxnSpPr>
        <p:spPr>
          <a:xfrm rot="10800000">
            <a:off x="2617692" y="5105400"/>
            <a:ext cx="990600" cy="1"/>
          </a:xfrm>
          <a:prstGeom prst="line">
            <a:avLst/>
          </a:prstGeom>
          <a:ln>
            <a:tailEnd type="triangle" w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8" name="ZoneTexte 67"/>
          <p:cNvSpPr txBox="1"/>
          <p:nvPr/>
        </p:nvSpPr>
        <p:spPr>
          <a:xfrm>
            <a:off x="2948062" y="5018236"/>
            <a:ext cx="3385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D83345"/>
                </a:solidFill>
              </a:rPr>
              <a:t>?</a:t>
            </a:r>
            <a:endParaRPr lang="fr-FR" sz="3200" b="1" dirty="0">
              <a:solidFill>
                <a:srgbClr val="D83345"/>
              </a:solidFill>
            </a:endParaRPr>
          </a:p>
        </p:txBody>
      </p:sp>
      <p:cxnSp>
        <p:nvCxnSpPr>
          <p:cNvPr id="71" name="Connecteur droit 70"/>
          <p:cNvCxnSpPr/>
          <p:nvPr/>
        </p:nvCxnSpPr>
        <p:spPr>
          <a:xfrm rot="16200000" flipV="1">
            <a:off x="1182343" y="4051050"/>
            <a:ext cx="1003052" cy="496047"/>
          </a:xfrm>
          <a:prstGeom prst="line">
            <a:avLst/>
          </a:prstGeom>
          <a:ln>
            <a:tailEnd type="triangle" w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>
            <a:off x="1351052" y="4206308"/>
            <a:ext cx="3385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D83345"/>
                </a:solidFill>
              </a:rPr>
              <a:t>?</a:t>
            </a:r>
            <a:endParaRPr lang="fr-FR" sz="3200" b="1" dirty="0">
              <a:solidFill>
                <a:srgbClr val="D83345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5219353" y="4242194"/>
            <a:ext cx="3685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Même D ne connaît pas la réponse !</a:t>
            </a:r>
            <a:br>
              <a:rPr lang="fr-FR" dirty="0" smtClean="0"/>
            </a:br>
            <a:r>
              <a:rPr lang="fr-FR" dirty="0" smtClean="0"/>
              <a:t>D demande à B et attend sa réponse.</a:t>
            </a:r>
            <a:endParaRPr lang="fr-FR" dirty="0"/>
          </a:p>
        </p:txBody>
      </p:sp>
      <p:cxnSp>
        <p:nvCxnSpPr>
          <p:cNvPr id="78" name="Connecteur droit 77"/>
          <p:cNvCxnSpPr/>
          <p:nvPr/>
        </p:nvCxnSpPr>
        <p:spPr>
          <a:xfrm flipV="1">
            <a:off x="1703292" y="2438400"/>
            <a:ext cx="990600" cy="609600"/>
          </a:xfrm>
          <a:prstGeom prst="line">
            <a:avLst/>
          </a:prstGeom>
          <a:ln>
            <a:tailEnd type="triangle" w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9" name="ZoneTexte 78"/>
          <p:cNvSpPr txBox="1"/>
          <p:nvPr/>
        </p:nvSpPr>
        <p:spPr>
          <a:xfrm>
            <a:off x="1909570" y="2196218"/>
            <a:ext cx="3385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 smtClean="0">
                <a:solidFill>
                  <a:srgbClr val="D83345"/>
                </a:solidFill>
              </a:rPr>
              <a:t>?</a:t>
            </a:r>
            <a:endParaRPr lang="fr-FR" sz="3200" b="1" dirty="0">
              <a:solidFill>
                <a:srgbClr val="D83345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5219353" y="5042166"/>
            <a:ext cx="3621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Comme B ne connaît pas la réponse,</a:t>
            </a:r>
            <a:br>
              <a:rPr lang="fr-FR" dirty="0" smtClean="0"/>
            </a:br>
            <a:r>
              <a:rPr lang="fr-FR" dirty="0" smtClean="0"/>
              <a:t>B demande à A, qui ne répond pas !</a:t>
            </a:r>
          </a:p>
          <a:p>
            <a:r>
              <a:rPr lang="fr-FR" dirty="0" smtClean="0"/>
              <a:t>Et oui ! A attend la réponse de E !!!</a:t>
            </a:r>
          </a:p>
          <a:p>
            <a:r>
              <a:rPr lang="fr-FR" dirty="0" smtClean="0">
                <a:solidFill>
                  <a:srgbClr val="D83345"/>
                </a:solidFill>
              </a:rPr>
              <a:t>TOUT LE MONDE EST </a:t>
            </a:r>
            <a:r>
              <a:rPr lang="fr-FR" cap="all" dirty="0" smtClean="0">
                <a:solidFill>
                  <a:srgbClr val="D83345"/>
                </a:solidFill>
              </a:rPr>
              <a:t>Bloqué !</a:t>
            </a:r>
            <a:endParaRPr lang="fr-FR" cap="all" dirty="0">
              <a:solidFill>
                <a:srgbClr val="D83345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0" grpId="0"/>
      <p:bldP spid="61" grpId="0"/>
      <p:bldP spid="63" grpId="0"/>
      <p:bldP spid="66" grpId="0"/>
      <p:bldP spid="68" grpId="0"/>
      <p:bldP spid="72" grpId="0"/>
      <p:bldP spid="73" grpId="0"/>
      <p:bldP spid="79" grpId="0"/>
      <p:bldP spid="8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Robustesse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fr-FR" dirty="0" smtClean="0"/>
              <a:t>Eviter que la définition 3 ne survienne !</a:t>
            </a:r>
          </a:p>
          <a:p>
            <a:pPr lvl="1">
              <a:lnSpc>
                <a:spcPct val="130000"/>
              </a:lnSpc>
            </a:pPr>
            <a:r>
              <a:rPr lang="fr-FR" sz="2400" dirty="0" smtClean="0"/>
              <a:t>Rappel : </a:t>
            </a:r>
            <a:r>
              <a:rPr lang="fr-FR" sz="2400" i="1" dirty="0" smtClean="0"/>
              <a:t>Un système distribué est un système qui vous </a:t>
            </a:r>
            <a:r>
              <a:rPr lang="fr-FR" sz="2400" b="1" i="1" dirty="0" smtClean="0"/>
              <a:t>empêche de travailler </a:t>
            </a:r>
            <a:r>
              <a:rPr lang="fr-FR" sz="2400" i="1" dirty="0" smtClean="0"/>
              <a:t>quand une machine dont vous n’avez </a:t>
            </a:r>
            <a:r>
              <a:rPr lang="fr-FR" sz="2400" b="1" i="1" dirty="0" smtClean="0"/>
              <a:t>jamais entendu parler </a:t>
            </a:r>
            <a:r>
              <a:rPr lang="fr-FR" sz="2400" i="1" dirty="0" smtClean="0"/>
              <a:t>tombe en panne.</a:t>
            </a:r>
          </a:p>
          <a:p>
            <a:pPr>
              <a:lnSpc>
                <a:spcPct val="130000"/>
              </a:lnSpc>
            </a:pPr>
            <a:endParaRPr lang="fr-FR" dirty="0" smtClean="0"/>
          </a:p>
          <a:p>
            <a:pPr>
              <a:lnSpc>
                <a:spcPct val="130000"/>
              </a:lnSpc>
            </a:pPr>
            <a:r>
              <a:rPr lang="fr-FR" dirty="0" smtClean="0"/>
              <a:t>Tolérance aux défaillances</a:t>
            </a:r>
          </a:p>
          <a:p>
            <a:pPr lvl="1">
              <a:lnSpc>
                <a:spcPct val="130000"/>
              </a:lnSpc>
            </a:pPr>
            <a:r>
              <a:rPr lang="fr-FR" dirty="0" smtClean="0"/>
              <a:t>Avant : correction de bugs dans un algorithme</a:t>
            </a:r>
          </a:p>
          <a:p>
            <a:pPr lvl="1">
              <a:lnSpc>
                <a:spcPct val="130000"/>
              </a:lnSpc>
            </a:pPr>
            <a:r>
              <a:rPr lang="fr-FR" dirty="0" smtClean="0"/>
              <a:t>Maintenant : Résoudre des « bugs réseaux »</a:t>
            </a:r>
          </a:p>
          <a:p>
            <a:pPr lvl="2">
              <a:lnSpc>
                <a:spcPct val="130000"/>
              </a:lnSpc>
            </a:pPr>
            <a:r>
              <a:rPr lang="fr-FR" dirty="0" smtClean="0"/>
              <a:t>Suppression d’</a:t>
            </a:r>
            <a:r>
              <a:rPr lang="fr-FR" dirty="0" err="1" smtClean="0"/>
              <a:t>interblocage</a:t>
            </a:r>
            <a:endParaRPr lang="fr-FR" dirty="0" smtClean="0"/>
          </a:p>
          <a:p>
            <a:pPr lvl="2">
              <a:lnSpc>
                <a:spcPct val="130000"/>
              </a:lnSpc>
            </a:pPr>
            <a:r>
              <a:rPr lang="fr-FR" dirty="0" smtClean="0"/>
              <a:t>Prévenir les erreurs en cas de plantage de machine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67</a:t>
            </a:fld>
            <a:endParaRPr lang="fr-FR"/>
          </a:p>
        </p:txBody>
      </p:sp>
      <p:pic>
        <p:nvPicPr>
          <p:cNvPr id="7" name="Picture 2" descr="C:\Users\camila\Desktop\yann\s05_i1_o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28671" y="139786"/>
            <a:ext cx="1204209" cy="1194801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869430" y="6032627"/>
            <a:ext cx="73451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latin typeface="Arial" pitchFamily="34" charset="0"/>
                <a:cs typeface="Arial" pitchFamily="34" charset="0"/>
              </a:rPr>
              <a:t>Emblem-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pen.svg:derivative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work: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S19991002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(Emblem-pen.svg) [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CC-BY-SA-3.0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camila\Desktop\yann\s66_i1.jpg"/>
          <p:cNvPicPr>
            <a:picLocks noChangeAspect="1" noChangeArrowheads="1"/>
          </p:cNvPicPr>
          <p:nvPr/>
        </p:nvPicPr>
        <p:blipFill>
          <a:blip r:embed="rId2"/>
          <a:srcRect t="17091"/>
          <a:stretch>
            <a:fillRect/>
          </a:stretch>
        </p:blipFill>
        <p:spPr bwMode="auto">
          <a:xfrm>
            <a:off x="2139063" y="1903752"/>
            <a:ext cx="3824576" cy="2498156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Pause insolite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398" y="1046009"/>
            <a:ext cx="8228707" cy="4525119"/>
          </a:xfrm>
        </p:spPr>
        <p:txBody>
          <a:bodyPr/>
          <a:lstStyle/>
          <a:p>
            <a:r>
              <a:rPr lang="fr-FR" dirty="0" smtClean="0"/>
              <a:t>Savez-vous d’où vient le mot </a:t>
            </a:r>
            <a:r>
              <a:rPr lang="fr-FR" i="1" dirty="0" smtClean="0"/>
              <a:t>bug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68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7657613" y="171867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1945</a:t>
            </a:r>
            <a:endParaRPr lang="fr-FR" sz="2800" dirty="0"/>
          </a:p>
        </p:txBody>
      </p:sp>
      <p:grpSp>
        <p:nvGrpSpPr>
          <p:cNvPr id="13" name="Grouper 12"/>
          <p:cNvGrpSpPr/>
          <p:nvPr/>
        </p:nvGrpSpPr>
        <p:grpSpPr>
          <a:xfrm>
            <a:off x="1343701" y="2889291"/>
            <a:ext cx="7589210" cy="2852592"/>
            <a:chOff x="1343701" y="3548851"/>
            <a:chExt cx="7589210" cy="2852592"/>
          </a:xfrm>
        </p:grpSpPr>
        <p:sp>
          <p:nvSpPr>
            <p:cNvPr id="7" name="Rectangle 6"/>
            <p:cNvSpPr/>
            <p:nvPr/>
          </p:nvSpPr>
          <p:spPr>
            <a:xfrm>
              <a:off x="2340864" y="3548851"/>
              <a:ext cx="2876274" cy="697318"/>
            </a:xfrm>
            <a:prstGeom prst="rect">
              <a:avLst/>
            </a:prstGeom>
            <a:noFill/>
            <a:ln w="635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9" name="Connecteur droit 8"/>
            <p:cNvCxnSpPr/>
            <p:nvPr/>
          </p:nvCxnSpPr>
          <p:spPr>
            <a:xfrm rot="10800000" flipV="1">
              <a:off x="1343702" y="4246168"/>
              <a:ext cx="997163" cy="381669"/>
            </a:xfrm>
            <a:prstGeom prst="line">
              <a:avLst/>
            </a:prstGeom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/>
          </p:nvCxnSpPr>
          <p:spPr>
            <a:xfrm>
              <a:off x="5217140" y="4246169"/>
              <a:ext cx="3715771" cy="381669"/>
            </a:xfrm>
            <a:prstGeom prst="line">
              <a:avLst/>
            </a:prstGeom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/>
            <a:srcRect t="54034" r="17685" b="22819"/>
            <a:stretch>
              <a:fillRect/>
            </a:stretch>
          </p:blipFill>
          <p:spPr>
            <a:xfrm>
              <a:off x="1343701" y="4627838"/>
              <a:ext cx="7589210" cy="1773605"/>
            </a:xfrm>
            <a:prstGeom prst="rect">
              <a:avLst/>
            </a:prstGeom>
            <a:ln w="381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4" name="Ellipse 13"/>
          <p:cNvSpPr/>
          <p:nvPr/>
        </p:nvSpPr>
        <p:spPr>
          <a:xfrm>
            <a:off x="5963639" y="5092755"/>
            <a:ext cx="822960" cy="822960"/>
          </a:xfrm>
          <a:prstGeom prst="ellipse">
            <a:avLst/>
          </a:prstGeom>
          <a:gradFill flip="none" rotWithShape="1">
            <a:gsLst>
              <a:gs pos="0">
                <a:schemeClr val="accent4">
                  <a:tint val="35000"/>
                  <a:satMod val="253000"/>
                  <a:alpha val="0"/>
                </a:schemeClr>
              </a:gs>
              <a:gs pos="50000">
                <a:schemeClr val="accent4">
                  <a:tint val="42000"/>
                  <a:satMod val="255000"/>
                  <a:alpha val="0"/>
                </a:schemeClr>
              </a:gs>
              <a:gs pos="97000">
                <a:schemeClr val="accent4">
                  <a:tint val="53000"/>
                  <a:satMod val="260000"/>
                  <a:alpha val="0"/>
                </a:schemeClr>
              </a:gs>
              <a:gs pos="100000">
                <a:schemeClr val="accent4">
                  <a:tint val="56000"/>
                  <a:satMod val="275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sp>
      <p:sp>
        <p:nvSpPr>
          <p:cNvPr id="15" name="Retângulo 14"/>
          <p:cNvSpPr/>
          <p:nvPr/>
        </p:nvSpPr>
        <p:spPr>
          <a:xfrm>
            <a:off x="0" y="6020260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latin typeface="Arial" pitchFamily="34" charset="0"/>
                <a:cs typeface="Arial" pitchFamily="34" charset="0"/>
              </a:rPr>
              <a:t>By Courtesy of the Naval Surface Warfare Center, Dahlgren, VA., 1988. [Public domain],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Vol 501 d’Ariane 5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Vol inaugural</a:t>
            </a:r>
          </a:p>
          <a:p>
            <a:endParaRPr lang="fr-FR" dirty="0" smtClean="0"/>
          </a:p>
          <a:p>
            <a:r>
              <a:rPr lang="fr-FR" dirty="0" smtClean="0"/>
              <a:t>4 juin 1996 – 9h35</a:t>
            </a:r>
          </a:p>
          <a:p>
            <a:pPr lvl="1"/>
            <a:r>
              <a:rPr lang="fr-FR" dirty="0" smtClean="0"/>
              <a:t>Visibilité OK</a:t>
            </a:r>
          </a:p>
          <a:p>
            <a:pPr lvl="1"/>
            <a:r>
              <a:rPr lang="fr-FR" dirty="0" smtClean="0"/>
              <a:t>Chargement :  4 sondes </a:t>
            </a:r>
            <a:br>
              <a:rPr lang="fr-FR" dirty="0" smtClean="0"/>
            </a:br>
            <a:r>
              <a:rPr lang="fr-FR" dirty="0" smtClean="0"/>
              <a:t>de la mission Cluster</a:t>
            </a:r>
          </a:p>
          <a:p>
            <a:pPr lvl="2"/>
            <a:r>
              <a:rPr lang="fr-FR" dirty="0" smtClean="0"/>
              <a:t>370 millions de dollars !</a:t>
            </a:r>
          </a:p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69</a:t>
            </a:fld>
            <a:endParaRPr lang="fr-FR"/>
          </a:p>
        </p:txBody>
      </p:sp>
      <p:sp>
        <p:nvSpPr>
          <p:cNvPr id="7" name="Retângulo 6"/>
          <p:cNvSpPr/>
          <p:nvPr/>
        </p:nvSpPr>
        <p:spPr>
          <a:xfrm>
            <a:off x="4572000" y="595767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By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National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Reconnaissance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Office [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Public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1000" dirty="0" err="1" smtClean="0">
                <a:latin typeface="Arial" pitchFamily="34" charset="0"/>
                <a:cs typeface="Arial" pitchFamily="34" charset="0"/>
              </a:rPr>
              <a:t>domain</a:t>
            </a:r>
            <a:r>
              <a:rPr lang="pt-BR" sz="1000" dirty="0" smtClean="0">
                <a:latin typeface="Arial" pitchFamily="34" charset="0"/>
                <a:cs typeface="Arial" pitchFamily="34" charset="0"/>
              </a:rPr>
              <a:t>], 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3"/>
              </a:rPr>
              <a:t>via </a:t>
            </a:r>
            <a:r>
              <a:rPr lang="pt-BR" sz="1000" dirty="0" err="1" smtClean="0">
                <a:latin typeface="Arial" pitchFamily="34" charset="0"/>
                <a:cs typeface="Arial" pitchFamily="34" charset="0"/>
                <a:hlinkClick r:id="rId3"/>
              </a:rPr>
              <a:t>Wikimedia</a:t>
            </a:r>
            <a:r>
              <a:rPr lang="pt-BR" sz="1000" dirty="0" smtClean="0">
                <a:latin typeface="Arial" pitchFamily="34" charset="0"/>
                <a:cs typeface="Arial" pitchFamily="34" charset="0"/>
                <a:hlinkClick r:id="rId3"/>
              </a:rPr>
              <a:t> </a:t>
            </a:r>
            <a:r>
              <a:rPr lang="pt-BR" sz="1000" dirty="0" err="1" smtClean="0">
                <a:latin typeface="Arial" pitchFamily="34" charset="0"/>
                <a:cs typeface="Arial" pitchFamily="34" charset="0"/>
                <a:hlinkClick r:id="rId3"/>
              </a:rPr>
              <a:t>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6" name="Picture 2" descr="C:\Users\camila\Desktop\yann\s67_i1.jpg"/>
          <p:cNvPicPr>
            <a:picLocks noChangeAspect="1" noChangeArrowheads="1"/>
          </p:cNvPicPr>
          <p:nvPr/>
        </p:nvPicPr>
        <p:blipFill>
          <a:blip r:embed="rId4"/>
          <a:srcRect l="7031" t="3476" r="8594"/>
          <a:stretch>
            <a:fillRect/>
          </a:stretch>
        </p:blipFill>
        <p:spPr bwMode="auto">
          <a:xfrm>
            <a:off x="5681270" y="1244647"/>
            <a:ext cx="3237876" cy="4631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435608" y="5466129"/>
            <a:ext cx="4895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L’</a:t>
            </a:r>
            <a:r>
              <a:rPr lang="fr-FR" sz="2400" dirty="0" err="1" smtClean="0"/>
              <a:t>Arithnometre</a:t>
            </a:r>
            <a:r>
              <a:rPr lang="fr-FR" sz="2400" dirty="0" smtClean="0"/>
              <a:t> – 1820</a:t>
            </a:r>
          </a:p>
          <a:p>
            <a:r>
              <a:rPr lang="fr-FR" sz="2400" i="1" dirty="0" smtClean="0"/>
              <a:t>La premier calculateur produit en masse </a:t>
            </a:r>
            <a:endParaRPr lang="fr-FR" sz="2400" dirty="0"/>
          </a:p>
        </p:txBody>
      </p:sp>
      <p:pic>
        <p:nvPicPr>
          <p:cNvPr id="3074" name="Picture 2" descr="C:\Users\camila\Desktop\yann\s07_i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5450" y="1786482"/>
            <a:ext cx="4089920" cy="2068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 descr="C:\Users\camila\Desktop\yann\s07_i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89330" y="3348116"/>
            <a:ext cx="3854866" cy="1902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tângulo 9"/>
          <p:cNvSpPr/>
          <p:nvPr/>
        </p:nvSpPr>
        <p:spPr>
          <a:xfrm>
            <a:off x="305530" y="3855407"/>
            <a:ext cx="42098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By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Ezrdr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(Own work) [Public domain],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905110" y="5232780"/>
            <a:ext cx="39390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Mechanism </a:t>
            </a:r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Arithmometer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1822, [Public domain],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Vol 501 d’Ariane 5 – 04/06/96</a:t>
            </a:r>
            <a:endParaRPr lang="fr-FR" dirty="0"/>
          </a:p>
        </p:txBody>
      </p:sp>
      <p:pic>
        <p:nvPicPr>
          <p:cNvPr id="8" name="ariane.mo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 t="13349" b="13349"/>
          <a:stretch>
            <a:fillRect/>
          </a:stretch>
        </p:blipFill>
        <p:spPr>
          <a:xfrm>
            <a:off x="425450" y="1631337"/>
            <a:ext cx="8228707" cy="4525119"/>
          </a:xfrm>
        </p:spPr>
      </p:pic>
      <p:sp>
        <p:nvSpPr>
          <p:cNvPr id="10" name="Espace réservé du numéro de diapositive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70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Vol 501 d’Ariane 5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Système de guidage réparti</a:t>
            </a:r>
          </a:p>
          <a:p>
            <a:pPr lvl="1"/>
            <a:r>
              <a:rPr lang="fr-FR" dirty="0" smtClean="0"/>
              <a:t>Appareils informatiques, accéléromètres, gyroscopes, …</a:t>
            </a:r>
          </a:p>
          <a:p>
            <a:r>
              <a:rPr lang="fr-FR" dirty="0" smtClean="0"/>
              <a:t>Après 37 secondes de vol</a:t>
            </a:r>
          </a:p>
          <a:p>
            <a:pPr lvl="1"/>
            <a:r>
              <a:rPr lang="fr-FR" dirty="0" smtClean="0"/>
              <a:t>Bug informatique dans le SGI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HS</a:t>
            </a:r>
            <a:endParaRPr lang="fr-FR" dirty="0" smtClean="0"/>
          </a:p>
          <a:p>
            <a:pPr lvl="1"/>
            <a:r>
              <a:rPr lang="fr-FR" dirty="0" smtClean="0"/>
              <a:t>Idem dans le SGI de secours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HS</a:t>
            </a:r>
            <a:endParaRPr lang="fr-FR" dirty="0" smtClean="0"/>
          </a:p>
          <a:p>
            <a:r>
              <a:rPr lang="fr-FR" dirty="0" smtClean="0"/>
              <a:t>Après 40 secondes de vol</a:t>
            </a:r>
          </a:p>
          <a:p>
            <a:pPr lvl="1"/>
            <a:r>
              <a:rPr lang="fr-FR" dirty="0" smtClean="0"/>
              <a:t>Démarrage du pilote automatique</a:t>
            </a:r>
          </a:p>
          <a:p>
            <a:pPr lvl="1"/>
            <a:r>
              <a:rPr lang="fr-FR" dirty="0" smtClean="0"/>
              <a:t>Interprétation de signaux incohérents du SGI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71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Auto-organisation/stabilisation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mtClean="0"/>
              <a:t>Augmentation du nombre d’acteurs d’un système distribué</a:t>
            </a:r>
          </a:p>
          <a:p>
            <a:r>
              <a:rPr lang="fr-FR" smtClean="0"/>
              <a:t>Modèle client-serveur mal dimensionné</a:t>
            </a:r>
          </a:p>
          <a:p>
            <a:endParaRPr lang="fr-FR" smtClean="0"/>
          </a:p>
          <a:p>
            <a:pPr>
              <a:buNone/>
            </a:pPr>
            <a:r>
              <a:rPr lang="fr-FR" b="1" smtClean="0"/>
              <a:t>But :</a:t>
            </a:r>
            <a:r>
              <a:rPr lang="fr-FR" smtClean="0"/>
              <a:t> Chaque acteur est autonome et indépendant</a:t>
            </a:r>
          </a:p>
          <a:p>
            <a:r>
              <a:rPr lang="fr-FR" smtClean="0"/>
              <a:t>Émergence d’un comportement global à partir de comportements locaux isolés</a:t>
            </a:r>
            <a:endParaRPr lang="fr-FR" dirty="0" smtClean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72</a:t>
            </a:fld>
            <a:endParaRPr lang="fr-FR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: le OU booléen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Chaque acteur a une valeur initiale</a:t>
            </a:r>
          </a:p>
          <a:p>
            <a:pPr lvl="1"/>
            <a:r>
              <a:rPr lang="fr-FR" i="1" dirty="0" smtClean="0"/>
              <a:t>Vrai </a:t>
            </a:r>
            <a:r>
              <a:rPr lang="fr-FR" dirty="0" smtClean="0"/>
              <a:t>	représenté par un 1</a:t>
            </a:r>
          </a:p>
          <a:p>
            <a:pPr lvl="1"/>
            <a:r>
              <a:rPr lang="fr-FR" i="1" dirty="0" smtClean="0"/>
              <a:t>Faux</a:t>
            </a:r>
            <a:r>
              <a:rPr lang="fr-FR" dirty="0" smtClean="0"/>
              <a:t> 	représenté par un 0</a:t>
            </a:r>
          </a:p>
          <a:p>
            <a:endParaRPr lang="fr-FR" b="1" dirty="0" smtClean="0">
              <a:sym typeface="Wingdings"/>
            </a:endParaRPr>
          </a:p>
          <a:p>
            <a:endParaRPr lang="fr-FR" b="1" dirty="0">
              <a:sym typeface="Wingdings"/>
            </a:endParaRPr>
          </a:p>
          <a:p>
            <a:r>
              <a:rPr lang="fr-FR" b="1" dirty="0" smtClean="0">
                <a:sym typeface="Wingdings"/>
              </a:rPr>
              <a:t>Si </a:t>
            </a:r>
            <a:r>
              <a:rPr lang="fr-FR" dirty="0" smtClean="0">
                <a:sym typeface="Wingdings"/>
              </a:rPr>
              <a:t>au moins un acteur est </a:t>
            </a:r>
            <a:r>
              <a:rPr lang="fr-FR" i="1" dirty="0" smtClean="0">
                <a:sym typeface="Wingdings"/>
              </a:rPr>
              <a:t> Vrai </a:t>
            </a:r>
            <a:r>
              <a:rPr lang="fr-FR" dirty="0" smtClean="0">
                <a:sym typeface="Wingdings"/>
              </a:rPr>
              <a:t>au départ</a:t>
            </a:r>
            <a:br>
              <a:rPr lang="fr-FR" dirty="0" smtClean="0">
                <a:sym typeface="Wingdings"/>
              </a:rPr>
            </a:br>
            <a:r>
              <a:rPr lang="fr-FR" b="1" dirty="0" smtClean="0">
                <a:sym typeface="Wingdings"/>
              </a:rPr>
              <a:t>alors </a:t>
            </a:r>
            <a:r>
              <a:rPr lang="fr-FR" dirty="0" smtClean="0">
                <a:sym typeface="Wingdings"/>
              </a:rPr>
              <a:t>résultat global est </a:t>
            </a:r>
            <a:r>
              <a:rPr lang="fr-FR" i="1" dirty="0" smtClean="0">
                <a:sym typeface="Wingdings"/>
              </a:rPr>
              <a:t>Vrai</a:t>
            </a:r>
            <a:endParaRPr lang="fr-FR" dirty="0" smtClean="0">
              <a:sym typeface="Wingdings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73</a:t>
            </a:fld>
            <a:endParaRPr lang="fr-FR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178131"/>
              </p:ext>
            </p:extLst>
          </p:nvPr>
        </p:nvGraphicFramePr>
        <p:xfrm>
          <a:off x="5107112" y="2239785"/>
          <a:ext cx="3747567" cy="22860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249189"/>
                <a:gridCol w="1249189"/>
                <a:gridCol w="1249189"/>
              </a:tblGrid>
              <a:tr h="442307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A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B</a:t>
                      </a:r>
                      <a:endParaRPr lang="fr-F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/>
                        <a:t>A ou B</a:t>
                      </a:r>
                      <a:endParaRPr lang="fr-FR" sz="2400" dirty="0"/>
                    </a:p>
                  </a:txBody>
                  <a:tcPr/>
                </a:tc>
              </a:tr>
              <a:tr h="442307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FF0000"/>
                          </a:solidFill>
                        </a:rPr>
                        <a:t>Faux</a:t>
                      </a:r>
                      <a:endParaRPr lang="fr-FR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FF0000"/>
                          </a:solidFill>
                        </a:rPr>
                        <a:t>Faux</a:t>
                      </a:r>
                      <a:endParaRPr lang="fr-FR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FF0000"/>
                          </a:solidFill>
                        </a:rPr>
                        <a:t>Faux</a:t>
                      </a:r>
                      <a:endParaRPr lang="fr-FR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42307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FF0000"/>
                          </a:solidFill>
                        </a:rPr>
                        <a:t>Faux</a:t>
                      </a:r>
                      <a:endParaRPr lang="fr-FR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008000"/>
                          </a:solidFill>
                        </a:rPr>
                        <a:t>Vrai</a:t>
                      </a:r>
                      <a:endParaRPr lang="fr-FR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008000"/>
                          </a:solidFill>
                        </a:rPr>
                        <a:t>Vrai</a:t>
                      </a:r>
                      <a:endParaRPr lang="fr-FR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42307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008000"/>
                          </a:solidFill>
                        </a:rPr>
                        <a:t>Vrai</a:t>
                      </a:r>
                      <a:endParaRPr lang="fr-FR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FF0000"/>
                          </a:solidFill>
                        </a:rPr>
                        <a:t>Faux</a:t>
                      </a:r>
                      <a:endParaRPr lang="fr-FR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008000"/>
                          </a:solidFill>
                        </a:rPr>
                        <a:t>Vrai</a:t>
                      </a:r>
                      <a:endParaRPr lang="fr-FR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442307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008000"/>
                          </a:solidFill>
                        </a:rPr>
                        <a:t>Vrai</a:t>
                      </a:r>
                      <a:endParaRPr lang="fr-FR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008000"/>
                          </a:solidFill>
                        </a:rPr>
                        <a:t>Vrai</a:t>
                      </a:r>
                      <a:endParaRPr lang="fr-FR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smtClean="0">
                          <a:solidFill>
                            <a:srgbClr val="008000"/>
                          </a:solidFill>
                        </a:rPr>
                        <a:t>Vrai</a:t>
                      </a:r>
                      <a:endParaRPr lang="fr-FR" sz="24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" name="Connecteur droit 113"/>
          <p:cNvCxnSpPr/>
          <p:nvPr/>
        </p:nvCxnSpPr>
        <p:spPr>
          <a:xfrm rot="10800000">
            <a:off x="1645130" y="5144613"/>
            <a:ext cx="5791212" cy="6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à coins arrondis 25"/>
          <p:cNvSpPr/>
          <p:nvPr/>
        </p:nvSpPr>
        <p:spPr>
          <a:xfrm>
            <a:off x="5866608" y="3466690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2Left">
              <a:rot lat="1080000" lon="1560000" rev="0"/>
            </a:camera>
            <a:lightRig rig="threePt" dir="t">
              <a:rot lat="0" lon="0" rev="0"/>
            </a:lightRig>
          </a:scene3d>
          <a:sp3d contourW="9525" prstMaterial="matte">
            <a:bevelT w="114300" prst="hardEdge"/>
            <a:contourClr>
              <a:schemeClr val="accent2">
                <a:shade val="70000"/>
                <a:satMod val="105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/>
              <a:t>1</a:t>
            </a:r>
            <a:endParaRPr lang="fr-FR" sz="36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7055328" y="3913221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1Left">
              <a:rot lat="1080000" lon="3840000" rev="0"/>
            </a:camera>
            <a:lightRig rig="threePt" dir="t">
              <a:rot lat="0" lon="0" rev="0"/>
            </a:lightRig>
          </a:scene3d>
          <a:sp3d contourW="9525" prstMaterial="matte">
            <a:bevelT w="114300" prst="hardEdge"/>
            <a:contourClr>
              <a:schemeClr val="accent1">
                <a:shade val="70000"/>
                <a:satMod val="10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/>
              <a:t>0</a:t>
            </a:r>
            <a:endParaRPr lang="fr-FR" sz="3600" dirty="0"/>
          </a:p>
        </p:txBody>
      </p:sp>
      <p:sp>
        <p:nvSpPr>
          <p:cNvPr id="30" name="Rectangle à coins arrondis 29"/>
          <p:cNvSpPr/>
          <p:nvPr/>
        </p:nvSpPr>
        <p:spPr>
          <a:xfrm>
            <a:off x="4205448" y="3388965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perspectiveBelow" fov="2700000">
              <a:rot lat="1200000" lon="0" rev="0"/>
            </a:camera>
            <a:lightRig rig="threePt" dir="t">
              <a:rot lat="0" lon="0" rev="0"/>
            </a:lightRig>
          </a:scene3d>
          <a:sp3d contourW="9525" prstMaterial="matte">
            <a:bevelT w="114300" prst="hardEdge"/>
            <a:contourClr>
              <a:schemeClr val="accent1">
                <a:shade val="70000"/>
                <a:satMod val="10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/>
              <a:t>0</a:t>
            </a:r>
            <a:endParaRPr lang="fr-FR" sz="3600" dirty="0"/>
          </a:p>
        </p:txBody>
      </p:sp>
      <p:sp>
        <p:nvSpPr>
          <p:cNvPr id="31" name="Rectangle à coins arrondis 30"/>
          <p:cNvSpPr/>
          <p:nvPr/>
        </p:nvSpPr>
        <p:spPr>
          <a:xfrm>
            <a:off x="2544288" y="3468213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1Right">
              <a:rot lat="1080000" lon="20040000" rev="0"/>
            </a:camera>
            <a:lightRig rig="threePt" dir="t">
              <a:rot lat="0" lon="0" rev="0"/>
            </a:lightRig>
          </a:scene3d>
          <a:sp3d contourW="9525" prstMaterial="matte">
            <a:bevelT w="114300" prst="hardEdge"/>
            <a:contourClr>
              <a:schemeClr val="accent1">
                <a:shade val="70000"/>
                <a:satMod val="10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/>
              <a:t>0</a:t>
            </a:r>
            <a:endParaRPr lang="fr-FR" sz="3600" dirty="0"/>
          </a:p>
        </p:txBody>
      </p:sp>
      <p:sp>
        <p:nvSpPr>
          <p:cNvPr id="32" name="Rectangle à coins arrondis 31"/>
          <p:cNvSpPr/>
          <p:nvPr/>
        </p:nvSpPr>
        <p:spPr>
          <a:xfrm>
            <a:off x="1340328" y="3913221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2Right">
              <a:rot lat="1080000" lon="17760000" rev="0"/>
            </a:camera>
            <a:lightRig rig="threePt" dir="t">
              <a:rot lat="0" lon="0" rev="0"/>
            </a:lightRig>
          </a:scene3d>
          <a:sp3d contourW="9525" prstMaterial="matte">
            <a:bevelT w="114300" prst="hardEdge"/>
            <a:contourClr>
              <a:schemeClr val="accent1">
                <a:shade val="70000"/>
                <a:satMod val="10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/>
              <a:t>0</a:t>
            </a:r>
            <a:endParaRPr lang="fr-FR" sz="3600" dirty="0"/>
          </a:p>
        </p:txBody>
      </p:sp>
      <p:sp>
        <p:nvSpPr>
          <p:cNvPr id="121" name="Rectangle à coins arrondis 120"/>
          <p:cNvSpPr/>
          <p:nvPr/>
        </p:nvSpPr>
        <p:spPr>
          <a:xfrm>
            <a:off x="7055328" y="3914746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1Left">
              <a:rot lat="1080000" lon="3840000" rev="0"/>
            </a:camera>
            <a:lightRig rig="threePt" dir="t">
              <a:rot lat="0" lon="0" rev="0"/>
            </a:lightRig>
          </a:scene3d>
          <a:sp3d contourW="9525" prstMaterial="matte">
            <a:bevelT w="114300" prst="hardEdge"/>
            <a:contourClr>
              <a:schemeClr val="accent2">
                <a:shade val="70000"/>
                <a:satMod val="105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/>
              <a:t>1</a:t>
            </a:r>
            <a:endParaRPr lang="fr-FR" sz="3600" dirty="0"/>
          </a:p>
        </p:txBody>
      </p:sp>
      <p:sp>
        <p:nvSpPr>
          <p:cNvPr id="122" name="Rectangle à coins arrondis 121"/>
          <p:cNvSpPr/>
          <p:nvPr/>
        </p:nvSpPr>
        <p:spPr>
          <a:xfrm>
            <a:off x="1340328" y="3914746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2Right">
              <a:rot lat="1080000" lon="17760000" rev="0"/>
            </a:camera>
            <a:lightRig rig="threePt" dir="t">
              <a:rot lat="0" lon="0" rev="0"/>
            </a:lightRig>
          </a:scene3d>
          <a:sp3d contourW="9525" prstMaterial="matte">
            <a:bevelT w="114300" prst="hardEdge"/>
            <a:contourClr>
              <a:schemeClr val="accent2">
                <a:shade val="70000"/>
                <a:satMod val="105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/>
              <a:t>1</a:t>
            </a:r>
            <a:endParaRPr lang="fr-FR" sz="3600" dirty="0"/>
          </a:p>
        </p:txBody>
      </p:sp>
      <p:sp>
        <p:nvSpPr>
          <p:cNvPr id="123" name="Rectangle à coins arrondis 122"/>
          <p:cNvSpPr/>
          <p:nvPr/>
        </p:nvSpPr>
        <p:spPr>
          <a:xfrm>
            <a:off x="2544288" y="3469738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1Right">
              <a:rot lat="1080000" lon="20040000" rev="0"/>
            </a:camera>
            <a:lightRig rig="threePt" dir="t">
              <a:rot lat="0" lon="0" rev="0"/>
            </a:lightRig>
          </a:scene3d>
          <a:sp3d contourW="9525" prstMaterial="matte">
            <a:bevelT w="114300" prst="hardEdge"/>
            <a:contourClr>
              <a:schemeClr val="accent2">
                <a:shade val="70000"/>
                <a:satMod val="105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/>
              <a:t>1</a:t>
            </a:r>
            <a:endParaRPr lang="fr-FR" sz="3600" dirty="0"/>
          </a:p>
        </p:txBody>
      </p:sp>
      <p:sp>
        <p:nvSpPr>
          <p:cNvPr id="124" name="Rectangle à coins arrondis 123"/>
          <p:cNvSpPr/>
          <p:nvPr/>
        </p:nvSpPr>
        <p:spPr>
          <a:xfrm>
            <a:off x="4204656" y="3388965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perspectiveBelow" fov="2700000">
              <a:rot lat="1200000" lon="0" rev="0"/>
            </a:camera>
            <a:lightRig rig="threePt" dir="t">
              <a:rot lat="0" lon="0" rev="0"/>
            </a:lightRig>
          </a:scene3d>
          <a:sp3d contourW="9525" prstMaterial="matte">
            <a:bevelT w="114300" prst="hardEdge"/>
            <a:contourClr>
              <a:schemeClr val="accent2">
                <a:shade val="70000"/>
                <a:satMod val="105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/>
              <a:t>1</a:t>
            </a:r>
            <a:endParaRPr lang="fr-FR" sz="36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Exemple : 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Discussion 2 à 2, acteurs aléatoire</a:t>
            </a:r>
          </a:p>
          <a:p>
            <a:r>
              <a:rPr lang="fr-FR" dirty="0" smtClean="0"/>
              <a:t>Après, les 2 agents auront pour valeur le résultat du OU entre leur valeur initiale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4990615D-79F7-C14B-8F4F-D6F4139DB016}" type="slidenum">
              <a:rPr lang="fr-FR" smtClean="0"/>
              <a:pPr/>
              <a:t>74</a:t>
            </a:fld>
            <a:endParaRPr lang="fr-FR"/>
          </a:p>
        </p:txBody>
      </p:sp>
      <p:cxnSp>
        <p:nvCxnSpPr>
          <p:cNvPr id="70" name="Connecteur droit 69"/>
          <p:cNvCxnSpPr/>
          <p:nvPr/>
        </p:nvCxnSpPr>
        <p:spPr>
          <a:xfrm rot="16200000" flipH="1">
            <a:off x="4576542" y="3734151"/>
            <a:ext cx="1757174" cy="1676401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/>
          <p:nvPr/>
        </p:nvCxnSpPr>
        <p:spPr>
          <a:xfrm rot="5400000">
            <a:off x="4614648" y="3843873"/>
            <a:ext cx="1680973" cy="1676411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80"/>
          <p:cNvCxnSpPr/>
          <p:nvPr/>
        </p:nvCxnSpPr>
        <p:spPr>
          <a:xfrm rot="16200000" flipH="1">
            <a:off x="2897857" y="3884267"/>
            <a:ext cx="1761745" cy="1676398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83"/>
          <p:cNvCxnSpPr/>
          <p:nvPr/>
        </p:nvCxnSpPr>
        <p:spPr>
          <a:xfrm rot="10800000" flipV="1">
            <a:off x="1645129" y="4227165"/>
            <a:ext cx="5791203" cy="917449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 rot="5400000">
            <a:off x="5488668" y="4646265"/>
            <a:ext cx="1609348" cy="1588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89"/>
          <p:cNvCxnSpPr/>
          <p:nvPr/>
        </p:nvCxnSpPr>
        <p:spPr>
          <a:xfrm rot="5400000">
            <a:off x="3662143" y="4648552"/>
            <a:ext cx="1909574" cy="1588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 rot="5400000">
            <a:off x="6252952" y="4268351"/>
            <a:ext cx="1224569" cy="1142199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95"/>
          <p:cNvCxnSpPr/>
          <p:nvPr/>
        </p:nvCxnSpPr>
        <p:spPr>
          <a:xfrm>
            <a:off x="1645130" y="4227168"/>
            <a:ext cx="4649007" cy="1224567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98"/>
          <p:cNvCxnSpPr/>
          <p:nvPr/>
        </p:nvCxnSpPr>
        <p:spPr>
          <a:xfrm>
            <a:off x="4616137" y="3694561"/>
            <a:ext cx="2820201" cy="1450056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rot="10800000" flipV="1">
            <a:off x="2940532" y="4227165"/>
            <a:ext cx="4495806" cy="1223774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104"/>
          <p:cNvCxnSpPr/>
          <p:nvPr/>
        </p:nvCxnSpPr>
        <p:spPr>
          <a:xfrm rot="5400000">
            <a:off x="1641320" y="3845404"/>
            <a:ext cx="1303023" cy="1295402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107"/>
          <p:cNvCxnSpPr/>
          <p:nvPr/>
        </p:nvCxnSpPr>
        <p:spPr>
          <a:xfrm rot="5400000">
            <a:off x="2899746" y="3735347"/>
            <a:ext cx="1757176" cy="1675604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à coins arrondis 60"/>
          <p:cNvSpPr/>
          <p:nvPr/>
        </p:nvSpPr>
        <p:spPr>
          <a:xfrm>
            <a:off x="4205448" y="5298537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perspectiveBelow" fov="270000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/>
            <a:contourClr>
              <a:schemeClr val="accent1">
                <a:shade val="70000"/>
                <a:satMod val="10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endParaRPr lang="fr-FR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2" name="Rectangle à coins arrondis 61"/>
          <p:cNvSpPr/>
          <p:nvPr/>
        </p:nvSpPr>
        <p:spPr>
          <a:xfrm>
            <a:off x="5927568" y="5144613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1Right">
              <a:rot lat="1080000" lon="20040000" rev="0"/>
            </a:camera>
            <a:lightRig rig="threePt" dir="t">
              <a:rot lat="0" lon="0" rev="0"/>
            </a:lightRig>
          </a:scene3d>
          <a:sp3d contourW="9525" prstMaterial="matte">
            <a:bevelT/>
            <a:contourClr>
              <a:schemeClr val="accent1">
                <a:shade val="70000"/>
                <a:satMod val="10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endParaRPr lang="fr-FR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3" name="Rectangle à coins arrondis 62"/>
          <p:cNvSpPr/>
          <p:nvPr/>
        </p:nvSpPr>
        <p:spPr>
          <a:xfrm>
            <a:off x="1264128" y="4838289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1Left">
              <a:rot lat="1080000" lon="3840000" rev="0"/>
            </a:camera>
            <a:lightRig rig="threePt" dir="t">
              <a:rot lat="0" lon="0" rev="0"/>
            </a:lightRig>
          </a:scene3d>
          <a:sp3d contourW="9525" prstMaterial="matte">
            <a:bevelT/>
            <a:contourClr>
              <a:schemeClr val="accent1">
                <a:shade val="70000"/>
                <a:satMod val="10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endParaRPr lang="fr-FR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7146768" y="4838289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2Right">
              <a:rot lat="1080000" lon="17760000" rev="0"/>
            </a:camera>
            <a:lightRig rig="threePt" dir="t">
              <a:rot lat="0" lon="0" rev="0"/>
            </a:lightRig>
          </a:scene3d>
          <a:sp3d contourW="9525" prstMaterial="matte">
            <a:bevelT/>
            <a:contourClr>
              <a:schemeClr val="accent1">
                <a:shade val="70000"/>
                <a:satMod val="10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endParaRPr lang="fr-FR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6" name="Rectangle à coins arrondis 65"/>
          <p:cNvSpPr/>
          <p:nvPr/>
        </p:nvSpPr>
        <p:spPr>
          <a:xfrm>
            <a:off x="2483328" y="5144613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2Left">
              <a:rot lat="1080000" lon="1560000" rev="0"/>
            </a:camera>
            <a:lightRig rig="threePt" dir="t">
              <a:rot lat="0" lon="0" rev="0"/>
            </a:lightRig>
          </a:scene3d>
          <a:sp3d contourW="9525" prstMaterial="matte">
            <a:bevelT/>
            <a:contourClr>
              <a:schemeClr val="accent1">
                <a:shade val="70000"/>
                <a:satMod val="105000"/>
              </a:schemeClr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0</a:t>
            </a:r>
            <a:endParaRPr lang="fr-FR" sz="36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0" name="Rectangle à coins arrondis 79"/>
          <p:cNvSpPr/>
          <p:nvPr/>
        </p:nvSpPr>
        <p:spPr>
          <a:xfrm>
            <a:off x="4205448" y="5293965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perspectiveBelow" fov="270000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/>
            <a:contourClr>
              <a:schemeClr val="accent2">
                <a:shade val="70000"/>
                <a:satMod val="105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endParaRPr lang="fr-F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7" name="Rectangle à coins arrondis 116"/>
          <p:cNvSpPr/>
          <p:nvPr/>
        </p:nvSpPr>
        <p:spPr>
          <a:xfrm>
            <a:off x="2483328" y="5141566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2Left">
              <a:rot lat="1080000" lon="1560000" rev="0"/>
            </a:camera>
            <a:lightRig rig="threePt" dir="t">
              <a:rot lat="0" lon="0" rev="0"/>
            </a:lightRig>
          </a:scene3d>
          <a:sp3d contourW="9525" prstMaterial="matte">
            <a:bevelT/>
            <a:contourClr>
              <a:schemeClr val="accent2">
                <a:shade val="70000"/>
                <a:satMod val="105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endParaRPr lang="fr-F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8" name="Rectangle à coins arrondis 117"/>
          <p:cNvSpPr/>
          <p:nvPr/>
        </p:nvSpPr>
        <p:spPr>
          <a:xfrm>
            <a:off x="5927568" y="5141566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1Right">
              <a:rot lat="1080000" lon="20040000" rev="0"/>
            </a:camera>
            <a:lightRig rig="threePt" dir="t">
              <a:rot lat="0" lon="0" rev="0"/>
            </a:lightRig>
          </a:scene3d>
          <a:sp3d contourW="9525" prstMaterial="matte">
            <a:bevelT/>
            <a:contourClr>
              <a:schemeClr val="accent2">
                <a:shade val="70000"/>
                <a:satMod val="105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endParaRPr lang="fr-F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Rectangle à coins arrondis 118"/>
          <p:cNvSpPr/>
          <p:nvPr/>
        </p:nvSpPr>
        <p:spPr>
          <a:xfrm>
            <a:off x="1264128" y="4835242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1Left">
              <a:rot lat="1080000" lon="3840000" rev="0"/>
            </a:camera>
            <a:lightRig rig="threePt" dir="t">
              <a:rot lat="0" lon="0" rev="0"/>
            </a:lightRig>
          </a:scene3d>
          <a:sp3d contourW="9525" prstMaterial="matte">
            <a:bevelT/>
            <a:contourClr>
              <a:schemeClr val="accent2">
                <a:shade val="70000"/>
                <a:satMod val="105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endParaRPr lang="fr-F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Rectangle à coins arrondis 119"/>
          <p:cNvSpPr/>
          <p:nvPr/>
        </p:nvSpPr>
        <p:spPr>
          <a:xfrm>
            <a:off x="7146768" y="4835242"/>
            <a:ext cx="822960" cy="612648"/>
          </a:xfrm>
          <a:prstGeom prst="roundRect">
            <a:avLst/>
          </a:prstGeom>
          <a:ln/>
          <a:effectLst>
            <a:outerShdw blurRad="50800" dist="25400" dir="5400000" rotWithShape="0">
              <a:srgbClr val="000000">
                <a:alpha val="45000"/>
              </a:srgbClr>
            </a:outerShdw>
            <a:reflection stA="50000" endPos="75000" dist="12700" dir="5400000" sy="-100000" algn="bl" rotWithShape="0"/>
          </a:effectLst>
          <a:scene3d>
            <a:camera prst="isometricOffAxis2Right">
              <a:rot lat="1080000" lon="17760000" rev="0"/>
            </a:camera>
            <a:lightRig rig="threePt" dir="t">
              <a:rot lat="0" lon="0" rev="0"/>
            </a:lightRig>
          </a:scene3d>
          <a:sp3d contourW="9525" prstMaterial="matte">
            <a:bevelT/>
            <a:contourClr>
              <a:schemeClr val="accent2">
                <a:shade val="70000"/>
                <a:satMod val="105000"/>
              </a:schemeClr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b"/>
          <a:lstStyle/>
          <a:p>
            <a:pPr algn="ctr"/>
            <a:r>
              <a:rPr 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</a:t>
            </a:r>
            <a:endParaRPr lang="fr-FR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1" name="Connecteur droit 110"/>
          <p:cNvCxnSpPr/>
          <p:nvPr/>
        </p:nvCxnSpPr>
        <p:spPr>
          <a:xfrm>
            <a:off x="2940532" y="3841594"/>
            <a:ext cx="3352016" cy="791"/>
          </a:xfrm>
          <a:prstGeom prst="line">
            <a:avLst/>
          </a:prstGeom>
          <a:ln w="444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000"/>
                            </p:stCondLst>
                            <p:childTnLst>
                              <p:par>
                                <p:cTn id="1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5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6000"/>
                            </p:stCondLst>
                            <p:childTnLst>
                              <p:par>
                                <p:cTn id="1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6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000"/>
                            </p:stCondLst>
                            <p:childTnLst>
                              <p:par>
                                <p:cTn id="1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75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8000"/>
                            </p:stCondLst>
                            <p:childTnLst>
                              <p:par>
                                <p:cTn id="1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85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9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9500"/>
                            </p:stCondLst>
                            <p:childTnLst>
                              <p:par>
                                <p:cTn id="1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3500"/>
                            </p:stCondLst>
                            <p:childTnLst>
                              <p:par>
                                <p:cTn id="2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4000"/>
                            </p:stCondLst>
                            <p:childTnLst>
                              <p:par>
                                <p:cTn id="2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4500"/>
                            </p:stCondLst>
                            <p:childTnLst>
                              <p:par>
                                <p:cTn id="2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500"/>
                            </p:stCondLst>
                            <p:childTnLst>
                              <p:par>
                                <p:cTn id="2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7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121" grpId="0" animBg="1"/>
      <p:bldP spid="122" grpId="0" animBg="1"/>
      <p:bldP spid="123" grpId="0" animBg="1"/>
      <p:bldP spid="124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5" grpId="0" animBg="1"/>
      <p:bldP spid="65" grpId="1" animBg="1"/>
      <p:bldP spid="66" grpId="0" animBg="1"/>
      <p:bldP spid="66" grpId="1" animBg="1"/>
      <p:bldP spid="80" grpId="0" animBg="1"/>
      <p:bldP spid="117" grpId="0" animBg="1"/>
      <p:bldP spid="118" grpId="0" animBg="1"/>
      <p:bldP spid="119" grpId="0" animBg="1"/>
      <p:bldP spid="12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Preuve de correction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398" y="1234499"/>
            <a:ext cx="8228707" cy="5032959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Si tous les acteurs ont 0 initialement</a:t>
            </a:r>
          </a:p>
          <a:p>
            <a:pPr lvl="1"/>
            <a:r>
              <a:rPr lang="fr-FR" dirty="0" smtClean="0"/>
              <a:t>Aucun ne pourra passer à 1 à la suite d’une interaction </a:t>
            </a:r>
          </a:p>
          <a:p>
            <a:pPr lvl="1"/>
            <a:r>
              <a:rPr lang="fr-FR" dirty="0" smtClean="0"/>
              <a:t>Le protocole répondra donc 0 (</a:t>
            </a:r>
            <a:r>
              <a:rPr lang="fr-FR" i="1" dirty="0" smtClean="0"/>
              <a:t>i.e., faux</a:t>
            </a:r>
            <a:r>
              <a:rPr lang="fr-FR" dirty="0" smtClean="0"/>
              <a:t>)</a:t>
            </a:r>
          </a:p>
          <a:p>
            <a:r>
              <a:rPr lang="fr-FR" dirty="0" smtClean="0"/>
              <a:t>Si au moins un des acteurs possède la valeur 1</a:t>
            </a:r>
          </a:p>
          <a:p>
            <a:pPr lvl="1"/>
            <a:r>
              <a:rPr lang="fr-FR" dirty="0" smtClean="0"/>
              <a:t>Une fois que l’on a la valeur I, on ne peut revenir à 0</a:t>
            </a:r>
          </a:p>
          <a:p>
            <a:pPr lvl="1"/>
            <a:r>
              <a:rPr lang="fr-FR" dirty="0" smtClean="0"/>
              <a:t>Si les acteurs sont choisis aléatoirement, équitablement, tout acteur avec 0 a une probabilité non nulle d’interagir avec un acteur ayant pour valeur 1</a:t>
            </a:r>
          </a:p>
          <a:p>
            <a:pPr lvl="1"/>
            <a:r>
              <a:rPr lang="fr-FR" dirty="0" smtClean="0"/>
              <a:t>Le nombre d’acteur avec une valeur I ne peut que croitre</a:t>
            </a:r>
          </a:p>
          <a:p>
            <a:pPr lvl="1"/>
            <a:r>
              <a:rPr lang="fr-FR" dirty="0" smtClean="0"/>
              <a:t>Ce nombre converge vers </a:t>
            </a:r>
            <a:r>
              <a:rPr lang="fr-FR" i="1" dirty="0" smtClean="0"/>
              <a:t>n</a:t>
            </a:r>
            <a:r>
              <a:rPr lang="fr-FR" dirty="0" smtClean="0"/>
              <a:t> avec une probabilité 1</a:t>
            </a:r>
          </a:p>
          <a:p>
            <a:pPr lvl="1"/>
            <a:r>
              <a:rPr lang="fr-FR" dirty="0"/>
              <a:t>L</a:t>
            </a:r>
            <a:r>
              <a:rPr lang="fr-FR" dirty="0" smtClean="0"/>
              <a:t>e protocole répondra donc I (</a:t>
            </a:r>
            <a:r>
              <a:rPr lang="fr-FR" i="1" dirty="0"/>
              <a:t>i.e., </a:t>
            </a:r>
            <a:r>
              <a:rPr lang="fr-FR" i="1" dirty="0" smtClean="0"/>
              <a:t>vrai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4378873-EA22-404C-BEBB-C530595C8A72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711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93763" y="1071563"/>
            <a:ext cx="7358062" cy="1807104"/>
          </a:xfrm>
        </p:spPr>
        <p:txBody>
          <a:bodyPr>
            <a:normAutofit/>
          </a:bodyPr>
          <a:lstStyle/>
          <a:p>
            <a:r>
              <a:rPr lang="fr-FR" sz="4800" cap="small" dirty="0"/>
              <a:t>Algorithmique</a:t>
            </a:r>
            <a:br>
              <a:rPr lang="fr-FR" sz="4800" cap="small" dirty="0"/>
            </a:br>
            <a:r>
              <a:rPr lang="fr-FR" sz="4800" cap="small" dirty="0"/>
              <a:t>Distribuée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subTitle" idx="4294967295"/>
          </p:nvPr>
        </p:nvSpPr>
        <p:spPr>
          <a:xfrm>
            <a:off x="1014527" y="3278895"/>
            <a:ext cx="7125567" cy="944735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fr-FR" sz="4000" dirty="0" smtClean="0"/>
              <a:t>Yann Busnel</a:t>
            </a:r>
            <a:endParaRPr lang="fr-FR" dirty="0" smtClean="0"/>
          </a:p>
          <a:p>
            <a:r>
              <a:rPr lang="fr-FR" dirty="0" smtClean="0"/>
              <a:t>UFR Sciences et Techniques (</a:t>
            </a:r>
            <a:r>
              <a:rPr lang="fr-FR" dirty="0" err="1" smtClean="0"/>
              <a:t>Dpt</a:t>
            </a:r>
            <a:r>
              <a:rPr lang="fr-FR" dirty="0" smtClean="0"/>
              <a:t>. Informatique)</a:t>
            </a:r>
            <a:endParaRPr lang="fr-FR" dirty="0"/>
          </a:p>
          <a:p>
            <a:r>
              <a:rPr lang="fr-FR" dirty="0" smtClean="0"/>
              <a:t>LINA </a:t>
            </a:r>
            <a:r>
              <a:rPr lang="fr-FR" dirty="0"/>
              <a:t>(Equipe </a:t>
            </a:r>
            <a:r>
              <a:rPr lang="fr-FR" dirty="0" smtClean="0"/>
              <a:t>GDD)</a:t>
            </a:r>
          </a:p>
        </p:txBody>
      </p:sp>
    </p:spTree>
    <p:extLst>
      <p:ext uri="{BB962C8B-B14F-4D97-AF65-F5344CB8AC3E}">
        <p14:creationId xmlns:p14="http://schemas.microsoft.com/office/powerpoint/2010/main" val="3377751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499775" y="5389929"/>
            <a:ext cx="60402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La machine analytique – 1830</a:t>
            </a:r>
          </a:p>
          <a:p>
            <a:r>
              <a:rPr lang="fr-FR" sz="2400" i="1" dirty="0" smtClean="0"/>
              <a:t>Première machine à calculer : 50 000 exemplaires </a:t>
            </a:r>
            <a:endParaRPr lang="fr-FR" sz="2400" i="1" dirty="0"/>
          </a:p>
        </p:txBody>
      </p:sp>
      <p:pic>
        <p:nvPicPr>
          <p:cNvPr id="4098" name="Picture 2" descr="C:\Users\camila\Desktop\yann\s08_i1.jpg"/>
          <p:cNvPicPr>
            <a:picLocks noChangeAspect="1" noChangeArrowheads="1"/>
          </p:cNvPicPr>
          <p:nvPr/>
        </p:nvPicPr>
        <p:blipFill>
          <a:blip r:embed="rId2"/>
          <a:srcRect l="9603" r="6461"/>
          <a:stretch>
            <a:fillRect/>
          </a:stretch>
        </p:blipFill>
        <p:spPr bwMode="auto">
          <a:xfrm>
            <a:off x="590339" y="1594808"/>
            <a:ext cx="3432749" cy="3200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 descr="C:\Users\camila\Desktop\yann\s08_i2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2862" y="2185357"/>
            <a:ext cx="3627671" cy="2759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tângulo 9"/>
          <p:cNvSpPr/>
          <p:nvPr/>
        </p:nvSpPr>
        <p:spPr>
          <a:xfrm>
            <a:off x="485410" y="4795016"/>
            <a:ext cx="35376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  <a:hlinkClick r:id="rId4"/>
              </a:rPr>
              <a:t>Babbage's Analytical Engine, 1834-1871.</a:t>
            </a:r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000" dirty="0" smtClean="0">
                <a:latin typeface="Arial" pitchFamily="34" charset="0"/>
                <a:cs typeface="Arial" pitchFamily="34" charset="0"/>
                <a:hlinkClick r:id="rId5"/>
              </a:rPr>
              <a:t>http://creativecommons.org/licenses/by-sa/2.0/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767932" y="4944916"/>
            <a:ext cx="36276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  <a:hlinkClick r:id="rId6"/>
              </a:rPr>
              <a:t>Babbage Difference Engine (Being </a:t>
            </a:r>
            <a:r>
              <a:rPr lang="en-US" sz="1000" b="1" dirty="0" err="1" smtClean="0">
                <a:latin typeface="Arial" pitchFamily="34" charset="0"/>
                <a:cs typeface="Arial" pitchFamily="34" charset="0"/>
                <a:hlinkClick r:id="rId6"/>
              </a:rPr>
              <a:t>utilised</a:t>
            </a:r>
            <a:r>
              <a:rPr lang="en-US" sz="1000" b="1" dirty="0" smtClean="0">
                <a:latin typeface="Arial" pitchFamily="34" charset="0"/>
                <a:cs typeface="Arial" pitchFamily="34" charset="0"/>
                <a:hlinkClick r:id="rId6"/>
              </a:rPr>
              <a:t>)</a:t>
            </a:r>
            <a:r>
              <a:rPr lang="en-US" sz="1000" b="1" dirty="0" smtClean="0">
                <a:latin typeface="Arial" pitchFamily="34" charset="0"/>
                <a:cs typeface="Arial" pitchFamily="34" charset="0"/>
              </a:rPr>
              <a:t>,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7" tooltip="w:en:Creative Commons"/>
              </a:rPr>
              <a:t> Creative Commons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8"/>
              </a:rPr>
              <a:t>Attribution 2.0 Generic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Petite histoire de l’informatique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9B21F075-C3F9-BC4A-8470-D11612183EF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072496" y="3079082"/>
            <a:ext cx="38316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smtClean="0"/>
              <a:t>Téléphone – 1867</a:t>
            </a:r>
          </a:p>
          <a:p>
            <a:r>
              <a:rPr lang="fr-FR" sz="2400" i="1" dirty="0" smtClean="0"/>
              <a:t>Graham Bell parlant dans </a:t>
            </a:r>
            <a:br>
              <a:rPr lang="fr-FR" sz="2400" i="1" dirty="0" smtClean="0"/>
            </a:br>
            <a:r>
              <a:rPr lang="fr-FR" sz="2400" i="1" dirty="0" smtClean="0"/>
              <a:t>le tout premier téléphone</a:t>
            </a:r>
            <a:endParaRPr lang="fr-FR" sz="2400" i="1" dirty="0"/>
          </a:p>
        </p:txBody>
      </p:sp>
      <p:pic>
        <p:nvPicPr>
          <p:cNvPr id="5122" name="Picture 2" descr="C:\Users\camila\Desktop\yann\s09_i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4518" y="2042337"/>
            <a:ext cx="4177478" cy="3429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tângulo 10"/>
          <p:cNvSpPr/>
          <p:nvPr/>
        </p:nvSpPr>
        <p:spPr>
          <a:xfrm>
            <a:off x="644578" y="5471406"/>
            <a:ext cx="42674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By Unknown; film commissioned by AT&amp;T. (Early Office Museum.) [Public domain], </a:t>
            </a:r>
            <a:r>
              <a:rPr lang="en-US" sz="1000" dirty="0" smtClean="0">
                <a:latin typeface="Arial" pitchFamily="34" charset="0"/>
                <a:cs typeface="Arial" pitchFamily="34" charset="0"/>
                <a:hlinkClick r:id="rId3"/>
              </a:rPr>
              <a:t>via Wikimedia Commons</a:t>
            </a:r>
            <a:endParaRPr lang="es-ES_tradnl" sz="1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re - Centré">
  <a:themeElements>
    <a:clrScheme name="Titre - Centré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- Centré">
      <a:majorFont>
        <a:latin typeface="DIN Bold"/>
        <a:ea typeface="ヒラギノ角ゴ ProN W6"/>
        <a:cs typeface="ヒラギノ角ゴ ProN W6"/>
      </a:majorFont>
      <a:minorFont>
        <a:latin typeface="Gill Sans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re - Centré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hoto - Horizontale">
  <a:themeElements>
    <a:clrScheme name="Personnalisé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566768"/>
      </a:accent1>
      <a:accent2>
        <a:srgbClr val="333399"/>
      </a:accent2>
      <a:accent3>
        <a:srgbClr val="C8BC24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e">
      <a:majorFont>
        <a:latin typeface="DIN Bold"/>
        <a:ea typeface="ヒラギノ角ゴ ProN W6"/>
        <a:cs typeface="ヒラギノ角ゴ ProN W6"/>
      </a:majorFont>
      <a:minorFont>
        <a:latin typeface="Gill Sans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Horizont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hoto - Verticale">
  <a:themeElements>
    <a:clrScheme name="Photo - Vertica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e">
      <a:majorFont>
        <a:latin typeface="DIN Bold"/>
        <a:ea typeface="ヒラギノ角ゴ ProN W6"/>
        <a:cs typeface="ヒラギノ角ゴ ProN W6"/>
      </a:majorFont>
      <a:minorFont>
        <a:latin typeface="DIN Bold"/>
        <a:ea typeface="ヒラギノ角ゴ ProN W6"/>
        <a:cs typeface="ヒラギノ角ゴ ProN W6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Photo - Vertica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itre - Haut">
  <a:themeElements>
    <a:clrScheme name="Titre - H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- Haut">
      <a:majorFont>
        <a:latin typeface="DIN Bold"/>
        <a:ea typeface="ヒラギノ角ゴ ProN W6"/>
        <a:cs typeface="ヒラギノ角ゴ ProN W6"/>
      </a:majorFont>
      <a:minorFont>
        <a:latin typeface="Gill Sans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re - H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Vierge">
  <a:themeElements>
    <a:clrScheme name="Vierg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ierge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Vierg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re et puces - Gauche">
  <a:themeElements>
    <a:clrScheme name="Titre et puces - Gauch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et puces - Gauche">
      <a:majorFont>
        <a:latin typeface="DIN Bold"/>
        <a:ea typeface="ヒラギノ角ゴ ProN W6"/>
        <a:cs typeface="ヒラギノ角ゴ ProN W6"/>
      </a:majorFont>
      <a:minorFont>
        <a:latin typeface="DIN"/>
        <a:ea typeface="ヒラギノ角ゴ ProN W6"/>
        <a:cs typeface="ヒラギノ角ゴ ProN W6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re et puces - Gauch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itre et puces sur 2 colonnes">
  <a:themeElements>
    <a:clrScheme name="Titre et puces sur 2 colonn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et puces sur 2 colonnes">
      <a:majorFont>
        <a:latin typeface="DIN Bold"/>
        <a:ea typeface="ヒラギノ角ゴ ProN W6"/>
        <a:cs typeface="ヒラギノ角ゴ ProN W6"/>
      </a:majorFont>
      <a:minorFont>
        <a:latin typeface="DIN"/>
        <a:ea typeface="ヒラギノ角ゴ ProN W6"/>
        <a:cs typeface="ヒラギノ角ゴ ProN W6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re et puces sur 2 colonn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re et puces - Droite">
  <a:themeElements>
    <a:clrScheme name="Titre et puces - Droi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 et puces - Droite">
      <a:majorFont>
        <a:latin typeface="DIN Bold"/>
        <a:ea typeface="ヒラギノ角ゴ ProN W6"/>
        <a:cs typeface="ヒラギノ角ゴ ProN W6"/>
      </a:majorFont>
      <a:minorFont>
        <a:latin typeface="DIN"/>
        <a:ea typeface="ヒラギノ角ゴ ProN W6"/>
        <a:cs typeface="ヒラギノ角ゴ ProN W6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re et puces - Droi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re, puces et photo">
  <a:themeElements>
    <a:clrScheme name="Titre, puces et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re, puces et photo">
      <a:majorFont>
        <a:latin typeface="DIN Bold"/>
        <a:ea typeface="ヒラギノ角ゴ ProN W6"/>
        <a:cs typeface="ヒラギノ角ゴ ProN W6"/>
      </a:majorFont>
      <a:minorFont>
        <a:latin typeface="DIN"/>
        <a:ea typeface="ヒラギノ角ゴ ProN W6"/>
        <a:cs typeface="ヒラギノ角ゴ ProN W6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re, puces et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 UN - basic.potx</Template>
  <TotalTime>16958</TotalTime>
  <Words>4066</Words>
  <Application>Microsoft Macintosh PowerPoint</Application>
  <PresentationFormat>Présentation à l'écran (4:3)</PresentationFormat>
  <Paragraphs>676</Paragraphs>
  <Slides>76</Slides>
  <Notes>30</Notes>
  <HiddenSlides>0</HiddenSlides>
  <MMClips>1</MMClips>
  <ScaleCrop>false</ScaleCrop>
  <HeadingPairs>
    <vt:vector size="4" baseType="variant">
      <vt:variant>
        <vt:lpstr>Thème</vt:lpstr>
      </vt:variant>
      <vt:variant>
        <vt:i4>9</vt:i4>
      </vt:variant>
      <vt:variant>
        <vt:lpstr>Titres des diapositives</vt:lpstr>
      </vt:variant>
      <vt:variant>
        <vt:i4>76</vt:i4>
      </vt:variant>
    </vt:vector>
  </HeadingPairs>
  <TitlesOfParts>
    <vt:vector size="85" baseType="lpstr">
      <vt:lpstr>Titre - Centré</vt:lpstr>
      <vt:lpstr>Photo - Horizontale</vt:lpstr>
      <vt:lpstr>Photo - Verticale</vt:lpstr>
      <vt:lpstr>Titre - Haut</vt:lpstr>
      <vt:lpstr>Vierge</vt:lpstr>
      <vt:lpstr>Titre et puces - Gauche</vt:lpstr>
      <vt:lpstr>Titre et puces sur 2 colonnes</vt:lpstr>
      <vt:lpstr>Titre et puces - Droite</vt:lpstr>
      <vt:lpstr>Titre, puces et photo</vt:lpstr>
      <vt:lpstr>Algorithmique Distribuée</vt:lpstr>
      <vt:lpstr>Kesako ?</vt:lpstr>
      <vt:lpstr>Kesako ?</vt:lpstr>
      <vt:lpstr>Plan</vt:lpstr>
      <vt:lpstr>Transparent de prise de note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Petite histoire de l’informatique</vt:lpstr>
      <vt:lpstr>Jargon des informaticiens</vt:lpstr>
      <vt:lpstr>Petite histoire de l’informatique</vt:lpstr>
      <vt:lpstr>Puissance de calcul</vt:lpstr>
      <vt:lpstr>Petite histoire de l’informatique</vt:lpstr>
      <vt:lpstr>Petite histoire de l’informatique</vt:lpstr>
      <vt:lpstr>Puissance de calcul</vt:lpstr>
      <vt:lpstr>Petite histoire de l’informatique</vt:lpstr>
      <vt:lpstr>Internet en 5 dates</vt:lpstr>
      <vt:lpstr>Nombres d’utilisateurs d’Internet</vt:lpstr>
      <vt:lpstr>Carte d’Internet de nos jours</vt:lpstr>
      <vt:lpstr>Calcul parallèle/distribué</vt:lpstr>
      <vt:lpstr>Types de systèmes</vt:lpstr>
      <vt:lpstr>Cloud computing</vt:lpstr>
      <vt:lpstr>Plan</vt:lpstr>
      <vt:lpstr>Systèmes distribués : Définition 1</vt:lpstr>
      <vt:lpstr>Systèmes distribués : Définition II</vt:lpstr>
      <vt:lpstr>Systèmes distribués : Définition III</vt:lpstr>
      <vt:lpstr>Plan</vt:lpstr>
      <vt:lpstr>Distribution : rêve ou réalité ?</vt:lpstr>
      <vt:lpstr>Téléphonie (fixe et mobile)</vt:lpstr>
      <vt:lpstr>Jeux en réseaux  (LAN, MMORPG,…)</vt:lpstr>
      <vt:lpstr>Grands réseaux sociaux</vt:lpstr>
      <vt:lpstr>Grands réseaux sociaux</vt:lpstr>
      <vt:lpstr>Applications de webservice</vt:lpstr>
      <vt:lpstr>Pair-à-pair (Peer-to-peer)</vt:lpstr>
      <vt:lpstr>Modélisation 3D</vt:lpstr>
      <vt:lpstr>Calcul réparti – Décodage de grande masse de données</vt:lpstr>
      <vt:lpstr>Calcul réparti – Calcul scientifique</vt:lpstr>
      <vt:lpstr>Réseaux de capteurs</vt:lpstr>
      <vt:lpstr>En résumé</vt:lpstr>
      <vt:lpstr>Plan</vt:lpstr>
      <vt:lpstr>Modélisation</vt:lpstr>
      <vt:lpstr>Représentation de l’espace</vt:lpstr>
      <vt:lpstr>Représentation  d’un réseau social</vt:lpstr>
      <vt:lpstr>Modèles de communication</vt:lpstr>
      <vt:lpstr>Représentation du temps</vt:lpstr>
      <vt:lpstr>Diagramme de séquence</vt:lpstr>
      <vt:lpstr>Plan</vt:lpstr>
      <vt:lpstr>Problèmes liés à la distribution</vt:lpstr>
      <vt:lpstr>Efficacité</vt:lpstr>
      <vt:lpstr>Synchronisation</vt:lpstr>
      <vt:lpstr>Modèle de communication</vt:lpstr>
      <vt:lpstr>Modèle de communication</vt:lpstr>
      <vt:lpstr>Interblocage</vt:lpstr>
      <vt:lpstr>Interblocage dans un réseau</vt:lpstr>
      <vt:lpstr>Robustesse</vt:lpstr>
      <vt:lpstr>Pause insolite</vt:lpstr>
      <vt:lpstr>Vol 501 d’Ariane 5</vt:lpstr>
      <vt:lpstr>Vol 501 d’Ariane 5 – 04/06/96</vt:lpstr>
      <vt:lpstr>Vol 501 d’Ariane 5</vt:lpstr>
      <vt:lpstr>Auto-organisation/stabilisation</vt:lpstr>
      <vt:lpstr>Exemple : le OU booléen</vt:lpstr>
      <vt:lpstr>Exemple : </vt:lpstr>
      <vt:lpstr>Preuve de correction</vt:lpstr>
      <vt:lpstr>Algorithmique Distribuée</vt:lpstr>
    </vt:vector>
  </TitlesOfParts>
  <Company>Università "La Sapienza" di Roma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Environnements distribués</dc:title>
  <dc:creator>Yann Busnel</dc:creator>
  <cp:lastModifiedBy>Yann Busnel</cp:lastModifiedBy>
  <cp:revision>200</cp:revision>
  <dcterms:created xsi:type="dcterms:W3CDTF">2011-09-29T08:10:58Z</dcterms:created>
  <dcterms:modified xsi:type="dcterms:W3CDTF">2013-12-03T07:48:21Z</dcterms:modified>
</cp:coreProperties>
</file>